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95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94" r:id="rId11"/>
    <p:sldId id="269" r:id="rId12"/>
    <p:sldId id="271" r:id="rId13"/>
    <p:sldId id="273" r:id="rId14"/>
    <p:sldId id="274" r:id="rId15"/>
    <p:sldId id="277" r:id="rId16"/>
    <p:sldId id="278" r:id="rId17"/>
    <p:sldId id="287" r:id="rId18"/>
    <p:sldId id="285" r:id="rId19"/>
    <p:sldId id="281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6" autoAdjust="0"/>
    <p:restoredTop sz="80284" autoAdjust="0"/>
  </p:normalViewPr>
  <p:slideViewPr>
    <p:cSldViewPr>
      <p:cViewPr varScale="1">
        <p:scale>
          <a:sx n="58" d="100"/>
          <a:sy n="58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3C75B-6D85-479C-B20A-7F677B1BD169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DAC5E-AA40-4572-ADA5-806C80E7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9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DAC5E-AA40-4572-ADA5-806C80E7BF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6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originally sponsored by the US Naval Research Laboratory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Since 2006 has been it’s own nonprofit organization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atin typeface="Calibri" pitchFamily="34" charset="0"/>
              </a:rPr>
              <a:t>Tor</a:t>
            </a:r>
            <a:r>
              <a:rPr lang="en-US" sz="1200" dirty="0" smtClean="0">
                <a:latin typeface="Calibri" pitchFamily="34" charset="0"/>
              </a:rPr>
              <a:t> protects user identity by </a:t>
            </a:r>
            <a:r>
              <a:rPr lang="en-US" sz="1200" dirty="0" smtClean="0">
                <a:solidFill>
                  <a:srgbClr val="0000FF"/>
                </a:solidFill>
                <a:latin typeface="Calibri" pitchFamily="34" charset="0"/>
              </a:rPr>
              <a:t>bouncing</a:t>
            </a:r>
            <a:r>
              <a:rPr lang="en-US" sz="1200" dirty="0" smtClean="0">
                <a:latin typeface="Calibri" pitchFamily="34" charset="0"/>
              </a:rPr>
              <a:t> communications around a </a:t>
            </a:r>
            <a:r>
              <a:rPr lang="en-US" sz="1200" dirty="0" smtClean="0">
                <a:solidFill>
                  <a:srgbClr val="0000FF"/>
                </a:solidFill>
                <a:latin typeface="Calibri" pitchFamily="34" charset="0"/>
              </a:rPr>
              <a:t>distributed network of relays </a:t>
            </a:r>
            <a:r>
              <a:rPr lang="en-US" sz="1200" dirty="0" smtClean="0">
                <a:latin typeface="Calibri" pitchFamily="34" charset="0"/>
              </a:rPr>
              <a:t>run by </a:t>
            </a:r>
            <a:r>
              <a:rPr lang="en-US" sz="1200" dirty="0" smtClean="0">
                <a:solidFill>
                  <a:srgbClr val="0000FF"/>
                </a:solidFill>
                <a:latin typeface="Calibri" pitchFamily="34" charset="0"/>
              </a:rPr>
              <a:t>volunteers</a:t>
            </a:r>
            <a:r>
              <a:rPr lang="en-US" sz="12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all around the world.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F6B34D-2234-455D-B9D1-8B9A2CB8B6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For implementing selective-</a:t>
            </a:r>
            <a:r>
              <a:rPr lang="en-US" sz="1200" dirty="0" err="1" smtClean="0"/>
              <a:t>DoS</a:t>
            </a:r>
            <a:r>
              <a:rPr lang="en-US" sz="1200" dirty="0" smtClean="0"/>
              <a:t> we take an approach similar to the one described </a:t>
            </a:r>
            <a:r>
              <a:rPr lang="da-DK" sz="1200" dirty="0" smtClean="0"/>
              <a:t>by Bauer et al. (WPES 07). We modify Tor source code </a:t>
            </a:r>
            <a:r>
              <a:rPr lang="en-US" sz="1200" i="1" dirty="0" smtClean="0"/>
              <a:t>tor-0.2.2.35.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DAC5E-AA40-4572-ADA5-806C80E7BF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8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5D48-0888-4A3C-9C6B-E2D77DDF0620}" type="datetime1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2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7F45-35F0-49AD-81F3-799C64522E2E}" type="datetime1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0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AB56-AABB-4D38-937E-22848CFECF75}" type="datetime1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6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E64F-8EAB-4E80-B393-836F3AE2346B}" type="datetime1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99759-C14E-4274-9318-533F714F4E92}" type="datetime1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2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1DEB-F031-4971-87FA-1EDCB529AEE0}" type="datetime1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7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23D1-C841-488D-B411-2880C310270A}" type="datetime1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2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6074-A009-421A-B9FB-8D34A6BCAB85}" type="datetime1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7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2D25-C1C0-4ACB-81EA-30158AC58C11}" type="datetime1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9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CC5B-5DAC-419E-8A86-99982D0067E2}" type="datetime1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6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0E18-8F93-4F22-A1BA-070CE4BDCB2B}" type="datetime1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6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00C2-2B46-4442-9515-C9FD8E6EFAD0}" type="datetime1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2F98A-1318-4234-9EBB-5541ADBE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5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web.torproject.org/torflow.g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image" Target="../media/image11.wmf"/><Relationship Id="rId5" Type="http://schemas.openxmlformats.org/officeDocument/2006/relationships/image" Target="../media/image6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image" Target="../media/image6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6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0291" y="1143000"/>
            <a:ext cx="853262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>
                <a:latin typeface="Georgia" pitchFamily="18" charset="0"/>
              </a:rPr>
              <a:t>Securing Anonymous Communication Channels under the Selective </a:t>
            </a:r>
            <a:r>
              <a:rPr lang="en-US" sz="4400" dirty="0" err="1">
                <a:latin typeface="Georgia" pitchFamily="18" charset="0"/>
              </a:rPr>
              <a:t>DoS</a:t>
            </a:r>
            <a:r>
              <a:rPr lang="en-US" sz="4400" dirty="0">
                <a:latin typeface="Georgia" pitchFamily="18" charset="0"/>
              </a:rPr>
              <a:t> Attack</a:t>
            </a:r>
            <a:endParaRPr kumimoji="0" lang="en-US" sz="4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934915" y="4114800"/>
            <a:ext cx="7303372" cy="185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Calibri" pitchFamily="34" charset="0"/>
              </a:rPr>
              <a:t>Anupam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Das , Nikita </a:t>
            </a:r>
            <a:r>
              <a:rPr lang="en-US" sz="2800" dirty="0" err="1" smtClean="0">
                <a:latin typeface="Calibri" pitchFamily="34" charset="0"/>
              </a:rPr>
              <a:t>Borisov</a:t>
            </a:r>
            <a:r>
              <a:rPr lang="en-US" sz="2800" dirty="0" smtClean="0">
                <a:latin typeface="Calibri" pitchFamily="34" charset="0"/>
              </a:rPr>
              <a:t> </a:t>
            </a:r>
          </a:p>
          <a:p>
            <a:pPr algn="ctr"/>
            <a:endParaRPr lang="en-US" sz="1050" dirty="0">
              <a:latin typeface="Calibri" pitchFamily="34" charset="0"/>
            </a:endParaRPr>
          </a:p>
          <a:p>
            <a:pPr algn="ctr"/>
            <a:r>
              <a:rPr lang="en-US" sz="2400" dirty="0" smtClean="0">
                <a:latin typeface="Georgia" pitchFamily="18" charset="0"/>
              </a:rPr>
              <a:t>University </a:t>
            </a:r>
            <a:r>
              <a:rPr lang="en-US" sz="2400" dirty="0">
                <a:latin typeface="Georgia" pitchFamily="18" charset="0"/>
              </a:rPr>
              <a:t>of Illinois at </a:t>
            </a:r>
            <a:r>
              <a:rPr lang="en-US" sz="2400" dirty="0" smtClean="0">
                <a:latin typeface="Georgia" pitchFamily="18" charset="0"/>
              </a:rPr>
              <a:t>Urbana-Champaign </a:t>
            </a:r>
            <a:r>
              <a:rPr lang="en-US" sz="2400" dirty="0">
                <a:latin typeface="Georgia" pitchFamily="18" charset="0"/>
              </a:rPr>
              <a:t>(UIUC</a:t>
            </a:r>
            <a:r>
              <a:rPr lang="en-US" sz="2400" dirty="0" smtClean="0">
                <a:latin typeface="Georgia" pitchFamily="18" charset="0"/>
              </a:rPr>
              <a:t>)</a:t>
            </a:r>
          </a:p>
          <a:p>
            <a:pPr algn="ctr"/>
            <a:endParaRPr lang="en-US" sz="2400" dirty="0">
              <a:latin typeface="Georgia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FC 2013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920C-B793-4A6D-9975-2E24CFCDD3CD}" type="datetime1">
              <a:rPr lang="en-US" smtClean="0"/>
              <a:t>4/4/2013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0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45828" y="76200"/>
            <a:ext cx="7848600" cy="96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eorgia" pitchFamily="18" charset="0"/>
              </a:rPr>
              <a:t>Our Detection Mechanism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250" y="1252025"/>
            <a:ext cx="8362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Phase 2.  </a:t>
            </a:r>
            <a:r>
              <a:rPr lang="en-US" sz="2800" dirty="0" smtClean="0"/>
              <a:t>For each circuit choose </a:t>
            </a:r>
            <a:r>
              <a:rPr lang="en-US" sz="2800" b="1" i="1" dirty="0" smtClean="0"/>
              <a:t>K</a:t>
            </a:r>
            <a:r>
              <a:rPr lang="en-US" sz="2800" dirty="0" smtClean="0"/>
              <a:t> other random </a:t>
            </a:r>
          </a:p>
          <a:p>
            <a:r>
              <a:rPr lang="en-US" sz="2800" dirty="0" smtClean="0"/>
              <a:t>	      exit and middle relays. Test reliability of the     	      modified circuits. 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5410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each circuit keep track of the no. of success  </a:t>
            </a:r>
            <a:r>
              <a:rPr lang="en-US" sz="2400" b="1" i="1" dirty="0" smtClean="0"/>
              <a:t>M </a:t>
            </a:r>
          </a:p>
          <a:p>
            <a:r>
              <a:rPr lang="en-US" sz="2400" b="1" i="1" dirty="0" smtClean="0">
                <a:solidFill>
                  <a:srgbClr val="0000FF"/>
                </a:solidFill>
              </a:rPr>
              <a:t>          IF(M&gt;=Threshold) classify as potentially honest circuit</a:t>
            </a:r>
            <a:endParaRPr lang="en-US" sz="2400" b="1" i="1" dirty="0">
              <a:solidFill>
                <a:srgbClr val="0000FF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953307"/>
              </p:ext>
            </p:extLst>
          </p:nvPr>
        </p:nvGraphicFramePr>
        <p:xfrm>
          <a:off x="342900" y="2761651"/>
          <a:ext cx="2352243" cy="247015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4081"/>
                <a:gridCol w="784081"/>
                <a:gridCol w="784081"/>
              </a:tblGrid>
              <a:tr h="35287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Entry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Middle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Exit</a:t>
                      </a:r>
                      <a:endParaRPr lang="en-US" sz="1500" dirty="0"/>
                    </a:p>
                  </a:txBody>
                  <a:tcPr/>
                </a:tc>
              </a:tr>
              <a:tr h="35287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 H</a:t>
                      </a:r>
                      <a:r>
                        <a:rPr lang="en-US" sz="1500" b="1" baseline="-25000" dirty="0" smtClean="0"/>
                        <a:t>i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 </a:t>
                      </a:r>
                      <a:r>
                        <a:rPr lang="en-US" sz="1500" b="1" dirty="0" err="1" smtClean="0"/>
                        <a:t>H</a:t>
                      </a:r>
                      <a:r>
                        <a:rPr lang="en-US" sz="1500" b="1" baseline="-25000" dirty="0" err="1" smtClean="0"/>
                        <a:t>j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 </a:t>
                      </a:r>
                      <a:r>
                        <a:rPr lang="en-US" sz="1500" b="1" dirty="0" err="1" smtClean="0"/>
                        <a:t>H</a:t>
                      </a:r>
                      <a:r>
                        <a:rPr lang="en-US" sz="1500" b="1" baseline="-25000" dirty="0" err="1" smtClean="0"/>
                        <a:t>k</a:t>
                      </a:r>
                      <a:endParaRPr lang="en-US" sz="1500" b="1" dirty="0"/>
                    </a:p>
                  </a:txBody>
                  <a:tcPr/>
                </a:tc>
              </a:tr>
              <a:tr h="35287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.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.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.</a:t>
                      </a:r>
                      <a:endParaRPr lang="en-US" sz="1500" b="1" dirty="0"/>
                    </a:p>
                  </a:txBody>
                  <a:tcPr/>
                </a:tc>
              </a:tr>
              <a:tr h="35287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 C</a:t>
                      </a:r>
                      <a:r>
                        <a:rPr lang="en-US" sz="1500" b="1" baseline="-25000" dirty="0" smtClean="0"/>
                        <a:t>m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/>
                        <a:t>C</a:t>
                      </a:r>
                      <a:r>
                        <a:rPr lang="en-US" sz="1500" b="1" baseline="-25000" dirty="0" err="1" smtClean="0"/>
                        <a:t>n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/>
                        <a:t>C</a:t>
                      </a:r>
                      <a:r>
                        <a:rPr lang="en-US" sz="1500" b="1" baseline="-25000" dirty="0" err="1" smtClean="0"/>
                        <a:t>p</a:t>
                      </a:r>
                      <a:endParaRPr lang="en-US" sz="1500" b="1" dirty="0"/>
                    </a:p>
                  </a:txBody>
                  <a:tcPr/>
                </a:tc>
              </a:tr>
              <a:tr h="35287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.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.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.</a:t>
                      </a:r>
                      <a:endParaRPr lang="en-US" sz="1500" b="1" dirty="0"/>
                    </a:p>
                  </a:txBody>
                  <a:tcPr/>
                </a:tc>
              </a:tr>
              <a:tr h="35287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.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.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baseline="0" dirty="0" smtClean="0"/>
                        <a:t>.</a:t>
                      </a:r>
                      <a:endParaRPr lang="en-US" sz="1500" b="1" baseline="0" dirty="0"/>
                    </a:p>
                  </a:txBody>
                  <a:tcPr/>
                </a:tc>
              </a:tr>
              <a:tr h="35287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/>
                        <a:t>C</a:t>
                      </a:r>
                      <a:r>
                        <a:rPr lang="en-US" sz="1500" b="1" baseline="-25000" dirty="0" err="1" smtClean="0"/>
                        <a:t>a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/>
                        <a:t>H</a:t>
                      </a:r>
                      <a:r>
                        <a:rPr lang="en-US" sz="1500" b="1" baseline="-25000" dirty="0" err="1" smtClean="0"/>
                        <a:t>b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baseline="0" dirty="0" smtClean="0"/>
                        <a:t>C</a:t>
                      </a:r>
                      <a:r>
                        <a:rPr lang="en-US" sz="1500" b="1" baseline="-25000" dirty="0" smtClean="0"/>
                        <a:t>c</a:t>
                      </a:r>
                      <a:endParaRPr lang="en-US" sz="1500" b="1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3100447"/>
            <a:ext cx="2408583" cy="381000"/>
          </a:xfrm>
          <a:prstGeom prst="rect">
            <a:avLst/>
          </a:prstGeom>
          <a:solidFill>
            <a:srgbClr val="00B05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39209" y="4022495"/>
            <a:ext cx="3690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Repeat the process </a:t>
            </a:r>
            <a:r>
              <a:rPr lang="en-US" sz="2400" b="1" dirty="0" smtClean="0">
                <a:solidFill>
                  <a:srgbClr val="0000FF"/>
                </a:solidFill>
              </a:rPr>
              <a:t>K</a:t>
            </a:r>
            <a:r>
              <a:rPr lang="en-US" sz="2400" b="1" dirty="0" smtClean="0"/>
              <a:t> times for each circuit.</a:t>
            </a:r>
            <a:endParaRPr lang="en-US" sz="2400" b="1" dirty="0"/>
          </a:p>
        </p:txBody>
      </p:sp>
      <p:sp>
        <p:nvSpPr>
          <p:cNvPr id="17" name="Right Arrow 16"/>
          <p:cNvSpPr/>
          <p:nvPr/>
        </p:nvSpPr>
        <p:spPr>
          <a:xfrm>
            <a:off x="5354674" y="3252689"/>
            <a:ext cx="893725" cy="106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7E6EA-8C76-4890-B420-387BF1EB130F}" type="datetime1">
              <a:rPr lang="en-US" smtClean="0"/>
              <a:t>4/4/2013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10</a:t>
            </a:fld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308289" y="2514600"/>
            <a:ext cx="1350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Test </a:t>
            </a:r>
          </a:p>
          <a:p>
            <a:r>
              <a:rPr lang="en-US" b="1" dirty="0" smtClean="0"/>
              <a:t>Reliability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0" y="2667000"/>
            <a:ext cx="2113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Modified Circuits</a:t>
            </a:r>
            <a:endParaRPr lang="en-US" sz="2000" b="1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048593"/>
              </p:ext>
            </p:extLst>
          </p:nvPr>
        </p:nvGraphicFramePr>
        <p:xfrm>
          <a:off x="6676799" y="2806405"/>
          <a:ext cx="2334663" cy="6756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78221"/>
                <a:gridCol w="778221"/>
                <a:gridCol w="778221"/>
              </a:tblGrid>
              <a:tr h="35286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Entry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Middle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Exit</a:t>
                      </a:r>
                      <a:endParaRPr lang="en-US" sz="1500" dirty="0"/>
                    </a:p>
                  </a:txBody>
                  <a:tcPr/>
                </a:tc>
              </a:tr>
              <a:tr h="322746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 H</a:t>
                      </a:r>
                      <a:r>
                        <a:rPr lang="en-US" sz="1500" b="1" baseline="-25000" dirty="0" smtClean="0"/>
                        <a:t>i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 </a:t>
                      </a:r>
                      <a:r>
                        <a:rPr lang="en-US" sz="1500" b="1" dirty="0" err="1" smtClean="0"/>
                        <a:t>H</a:t>
                      </a:r>
                      <a:r>
                        <a:rPr lang="en-US" sz="1500" b="1" baseline="-25000" dirty="0" err="1" smtClean="0"/>
                        <a:t>b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 </a:t>
                      </a:r>
                      <a:r>
                        <a:rPr lang="en-US" sz="1500" b="1" dirty="0" err="1" smtClean="0"/>
                        <a:t>C</a:t>
                      </a:r>
                      <a:r>
                        <a:rPr lang="en-US" sz="1500" b="1" baseline="-25000" dirty="0" err="1" smtClean="0"/>
                        <a:t>p</a:t>
                      </a:r>
                      <a:endParaRPr lang="en-US" sz="15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Straight Connector 28"/>
          <p:cNvCxnSpPr/>
          <p:nvPr/>
        </p:nvCxnSpPr>
        <p:spPr>
          <a:xfrm>
            <a:off x="6781800" y="3307791"/>
            <a:ext cx="207190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 rot="5400000">
            <a:off x="389820" y="4034166"/>
            <a:ext cx="2248433" cy="381000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302143" y="4939185"/>
            <a:ext cx="41389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1" dirty="0" err="1"/>
              <a:t>H</a:t>
            </a:r>
            <a:r>
              <a:rPr lang="en-US" b="1" baseline="-25000" dirty="0" err="1"/>
              <a:t>b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>
          <a:xfrm>
            <a:off x="3527642" y="3066451"/>
            <a:ext cx="369012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</a:t>
            </a:r>
            <a:r>
              <a:rPr lang="en-US" b="1" baseline="-25000" dirty="0" smtClean="0"/>
              <a:t>i</a:t>
            </a:r>
            <a:endParaRPr lang="en-US" b="1" dirty="0"/>
          </a:p>
        </p:txBody>
      </p:sp>
      <p:sp>
        <p:nvSpPr>
          <p:cNvPr id="32" name="Rectangle 31"/>
          <p:cNvSpPr/>
          <p:nvPr/>
        </p:nvSpPr>
        <p:spPr>
          <a:xfrm rot="5400000">
            <a:off x="1171747" y="4000168"/>
            <a:ext cx="2248433" cy="381000"/>
          </a:xfrm>
          <a:prstGeom prst="rect">
            <a:avLst/>
          </a:prstGeom>
          <a:solidFill>
            <a:schemeClr val="accent4">
              <a:lumMod val="75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101037" y="3828451"/>
            <a:ext cx="389851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/>
              <a:t>C</a:t>
            </a:r>
            <a:r>
              <a:rPr lang="en-US" b="1" baseline="-25000" dirty="0" err="1"/>
              <a:t>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195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757 0.00648 L 0.00243 0.006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5319E-6 L 0.28507 -0.2664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53" y="-13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05273E-7 L 0.24063 -0.1045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31" y="-5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11" grpId="0"/>
      <p:bldP spid="17" grpId="0" animBg="1"/>
      <p:bldP spid="26" grpId="0"/>
      <p:bldP spid="27" grpId="0"/>
      <p:bldP spid="24" grpId="0" animBg="1"/>
      <p:bldP spid="24" grpId="1" animBg="1"/>
      <p:bldP spid="14" grpId="0" animBg="1"/>
      <p:bldP spid="14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845828" y="101965"/>
            <a:ext cx="7848600" cy="96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eorgia" pitchFamily="18" charset="0"/>
              </a:rPr>
              <a:t>Probabilistic Analysis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040564"/>
              </p:ext>
            </p:extLst>
          </p:nvPr>
        </p:nvGraphicFramePr>
        <p:xfrm>
          <a:off x="609600" y="2362200"/>
          <a:ext cx="47847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3" name="Equation" r:id="rId4" imgW="1777680" imgH="228600" progId="Equation.3">
                  <p:embed/>
                </p:oleObj>
              </mc:Choice>
              <mc:Fallback>
                <p:oleObj name="Equation" r:id="rId4" imgW="1777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4784725" cy="60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1295400"/>
            <a:ext cx="866103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Assuming </a:t>
            </a:r>
            <a:r>
              <a:rPr lang="en-US" sz="2800" i="1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sz="2800" dirty="0" smtClean="0">
                <a:latin typeface="Calibri" pitchFamily="34" charset="0"/>
              </a:rPr>
              <a:t> fraction of the bandwidth is controlled by a malicious authority.  (t≈20%)</a:t>
            </a:r>
            <a:endParaRPr lang="en-US" sz="2800" dirty="0">
              <a:latin typeface="Calibri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829528"/>
              </p:ext>
            </p:extLst>
          </p:nvPr>
        </p:nvGraphicFramePr>
        <p:xfrm>
          <a:off x="609600" y="3043304"/>
          <a:ext cx="44084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" name="Equation" r:id="rId6" imgW="1638000" imgH="228600" progId="Equation.3">
                  <p:embed/>
                </p:oleObj>
              </mc:Choice>
              <mc:Fallback>
                <p:oleObj name="Equation" r:id="rId6" imgW="1638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3304"/>
                        <a:ext cx="44084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6734" y="3962400"/>
            <a:ext cx="881343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  For t=0.2,   (1-t)</a:t>
            </a:r>
            <a:r>
              <a:rPr lang="en-US" sz="2800" baseline="30000" dirty="0" smtClean="0"/>
              <a:t>3 </a:t>
            </a:r>
            <a:r>
              <a:rPr lang="en-US" sz="2800" dirty="0" smtClean="0"/>
              <a:t>&gt;&gt; t</a:t>
            </a:r>
            <a:r>
              <a:rPr lang="en-US" sz="2800" baseline="30000" dirty="0" smtClean="0"/>
              <a:t>2 </a:t>
            </a:r>
          </a:p>
          <a:p>
            <a:endParaRPr lang="en-US" baseline="30000" dirty="0" smtClean="0"/>
          </a:p>
          <a:p>
            <a:r>
              <a:rPr lang="en-US" sz="2800" dirty="0" smtClean="0"/>
              <a:t>So majority of the circuits in the second phase are honest.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herefore compromised circuits should have low success rate after circuit modification.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248B-F8BF-4166-A025-F86BB2E97CEE}" type="datetime1">
              <a:rPr lang="en-US" smtClean="0"/>
              <a:t>4/4/2013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130160"/>
              </p:ext>
            </p:extLst>
          </p:nvPr>
        </p:nvGraphicFramePr>
        <p:xfrm>
          <a:off x="5867400" y="2743200"/>
          <a:ext cx="274320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914400"/>
                <a:gridCol w="914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Entry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Middle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Exit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 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</a:t>
                      </a:r>
                      <a:endParaRPr lang="en-US" sz="1600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 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</a:t>
                      </a:r>
                      <a:endParaRPr lang="en-US" sz="1600" b="1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H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2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845828" y="101965"/>
            <a:ext cx="7848600" cy="96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eorgia" pitchFamily="18" charset="0"/>
              </a:rPr>
              <a:t>Complex Attacks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250" y="1252025"/>
            <a:ext cx="80725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if compromised nodes don’t always drop to avoid detection?</a:t>
            </a:r>
          </a:p>
          <a:p>
            <a:endParaRPr lang="en-US" sz="1200" dirty="0" smtClean="0"/>
          </a:p>
          <a:p>
            <a:r>
              <a:rPr lang="en-US" sz="2800" dirty="0" smtClean="0"/>
              <a:t>We consider 2 types of dropping strategy-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Random drop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Strategic drop </a:t>
            </a:r>
            <a:endParaRPr lang="en-US" sz="2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70956"/>
              </p:ext>
            </p:extLst>
          </p:nvPr>
        </p:nvGraphicFramePr>
        <p:xfrm>
          <a:off x="5859479" y="2872740"/>
          <a:ext cx="2618943" cy="36804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72981"/>
                <a:gridCol w="872981"/>
                <a:gridCol w="872981"/>
              </a:tblGrid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Entry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Middle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Exit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5715000" y="4289766"/>
            <a:ext cx="2896335" cy="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29068" y="4684834"/>
            <a:ext cx="2896335" cy="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40788" y="5093970"/>
            <a:ext cx="2896335" cy="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5300" y="3657600"/>
            <a:ext cx="4112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Random Drop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Drops with probability </a:t>
            </a:r>
            <a:r>
              <a:rPr lang="en-US" sz="2800" b="1" i="1" dirty="0" smtClean="0"/>
              <a:t>d</a:t>
            </a:r>
            <a:endParaRPr lang="en-US" sz="28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4502259"/>
            <a:ext cx="4112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Strategic Drop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Don’t drop circuits of form XXC as they are helpful in the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phase</a:t>
            </a:r>
            <a:endParaRPr lang="en-US" sz="2800" b="1" i="1" dirty="0"/>
          </a:p>
        </p:txBody>
      </p:sp>
      <p:sp>
        <p:nvSpPr>
          <p:cNvPr id="2" name="Right Arrow 1"/>
          <p:cNvSpPr/>
          <p:nvPr/>
        </p:nvSpPr>
        <p:spPr>
          <a:xfrm>
            <a:off x="4806460" y="54102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DE721-6E19-4A68-B634-2C71033E1090}" type="datetime1">
              <a:rPr lang="en-US" smtClean="0"/>
              <a:t>4/4/2013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5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845828" y="101965"/>
            <a:ext cx="7848600" cy="96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eorgia" pitchFamily="18" charset="0"/>
              </a:rPr>
              <a:t>Disguising  Probes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1917" y="1447800"/>
            <a:ext cx="80725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make probes indistinguishable from user traffic we adopt the following strategies-</a:t>
            </a:r>
          </a:p>
          <a:p>
            <a:endParaRPr lang="en-US" sz="1600" dirty="0" smtClean="0"/>
          </a:p>
          <a:p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Use popular websites as probing destination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err="1" smtClean="0"/>
              <a:t>Alexa</a:t>
            </a:r>
            <a:r>
              <a:rPr lang="en-US" sz="2800" dirty="0" smtClean="0"/>
              <a:t> lists the top popular websites</a:t>
            </a:r>
          </a:p>
          <a:p>
            <a:pPr lvl="1"/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Replay non-sensitive browsing history as probes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Randomize the middle relay from the set of (N-1) </a:t>
            </a:r>
            <a:r>
              <a:rPr lang="en-US" sz="2800" dirty="0"/>
              <a:t>available </a:t>
            </a:r>
            <a:r>
              <a:rPr lang="en-US" sz="2800" dirty="0" smtClean="0"/>
              <a:t>relays after phase 1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4AC3-FD87-4A7E-BD5D-DFF591AA7180}" type="datetime1">
              <a:rPr lang="en-US" smtClean="0"/>
              <a:t>4/4/2013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845828" y="101965"/>
            <a:ext cx="7848600" cy="96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eorgia" pitchFamily="18" charset="0"/>
              </a:rPr>
              <a:t>Evaluation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1" y="1183243"/>
            <a:ext cx="8763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evaluate our approach through both simulation and real world experiments.</a:t>
            </a:r>
          </a:p>
          <a:p>
            <a:r>
              <a:rPr lang="en-US" sz="3200" u="sng" dirty="0" smtClean="0"/>
              <a:t>Simulation setup</a:t>
            </a:r>
            <a:r>
              <a:rPr lang="en-US" sz="2800" u="sng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Gathered Tor node info from </a:t>
            </a:r>
            <a:r>
              <a:rPr lang="en-US" sz="2800" b="1" i="1" u="sng" dirty="0" smtClean="0">
                <a:solidFill>
                  <a:srgbClr val="0000FF"/>
                </a:solidFill>
              </a:rPr>
              <a:t>torstatus</a:t>
            </a:r>
            <a:r>
              <a:rPr lang="en-US" sz="2800" i="1" u="sng" dirty="0" smtClean="0">
                <a:solidFill>
                  <a:srgbClr val="0000FF"/>
                </a:solidFill>
              </a:rPr>
              <a:t>.blutmagie.de/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Randomly assigned </a:t>
            </a:r>
            <a:r>
              <a:rPr lang="en-US" sz="2800" b="1" dirty="0" smtClean="0">
                <a:solidFill>
                  <a:srgbClr val="FF0000"/>
                </a:solidFill>
              </a:rPr>
              <a:t>20% </a:t>
            </a:r>
            <a:r>
              <a:rPr lang="en-US" sz="2800" dirty="0" smtClean="0"/>
              <a:t>bandwidth to be compromised.</a:t>
            </a:r>
          </a:p>
          <a:p>
            <a:endParaRPr lang="en-US" sz="1200" dirty="0" smtClean="0"/>
          </a:p>
          <a:p>
            <a:r>
              <a:rPr lang="en-US" sz="2800" dirty="0"/>
              <a:t>To approximate the failure rate present in the current Tor network we take the help of </a:t>
            </a:r>
            <a:r>
              <a:rPr lang="en-US" sz="2800" i="1" dirty="0" err="1"/>
              <a:t>TorFlow</a:t>
            </a:r>
            <a:r>
              <a:rPr lang="en-US" sz="2800" dirty="0"/>
              <a:t> project [</a:t>
            </a:r>
            <a:r>
              <a:rPr lang="en-US" sz="2400" i="1" dirty="0" err="1"/>
              <a:t>Torflow</a:t>
            </a:r>
            <a:r>
              <a:rPr lang="en-US" sz="2400" i="1" dirty="0"/>
              <a:t> project. </a:t>
            </a:r>
            <a:r>
              <a:rPr lang="en-US" sz="2400" i="1" dirty="0">
                <a:hlinkClick r:id="rId3"/>
              </a:rPr>
              <a:t>https://gitweb.torproject.org/torflow.git</a:t>
            </a:r>
            <a:r>
              <a:rPr lang="en-US" sz="2800" dirty="0"/>
              <a:t>]</a:t>
            </a:r>
          </a:p>
          <a:p>
            <a:endParaRPr lang="en-US" sz="1100" dirty="0"/>
          </a:p>
          <a:p>
            <a:r>
              <a:rPr lang="en-US" sz="2800" dirty="0"/>
              <a:t>We generate 10,000 Tor circuits and record their failure rate. Average failure rate after 10 run was found to be</a:t>
            </a:r>
          </a:p>
          <a:p>
            <a:r>
              <a:rPr lang="en-US" sz="2800" dirty="0"/>
              <a:t>approximately 23%.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3A82-3F33-404C-9FC5-89CF41B4D10F}" type="datetime1">
              <a:rPr lang="en-US" smtClean="0"/>
              <a:t>4/4/2013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845828" y="101965"/>
            <a:ext cx="7848600" cy="96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eorgia" pitchFamily="18" charset="0"/>
              </a:rPr>
              <a:t>Simulation Results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5943600" cy="419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8328" y="5334506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 drop rate </a:t>
            </a:r>
            <a:r>
              <a:rPr lang="en-US" sz="2400" b="1" i="1" dirty="0" smtClean="0"/>
              <a:t>d</a:t>
            </a:r>
            <a:r>
              <a:rPr lang="en-US" sz="2400" dirty="0" smtClean="0"/>
              <a:t> increases the probability of selecting a compromised circuits decreases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E0E-D638-49C7-B683-817172D27597}" type="datetime1">
              <a:rPr lang="en-US" smtClean="0"/>
              <a:t>4/4/2013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845828" y="101965"/>
            <a:ext cx="7848600" cy="96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eorgia" pitchFamily="18" charset="0"/>
              </a:rPr>
              <a:t>Real World Experiments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250" y="1049849"/>
            <a:ext cx="81533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use </a:t>
            </a:r>
            <a:r>
              <a:rPr lang="en-US" sz="2800" dirty="0" err="1" smtClean="0"/>
              <a:t>Emulab</a:t>
            </a:r>
            <a:r>
              <a:rPr lang="en-US" sz="2800" dirty="0" smtClean="0"/>
              <a:t> and </a:t>
            </a:r>
            <a:r>
              <a:rPr lang="en-US" sz="2800" dirty="0" err="1" smtClean="0"/>
              <a:t>PlanetLab</a:t>
            </a:r>
            <a:r>
              <a:rPr lang="en-US" sz="2800" dirty="0" smtClean="0"/>
              <a:t> machines for our experimental setup.</a:t>
            </a:r>
          </a:p>
          <a:p>
            <a:endParaRPr lang="en-US" sz="1400" dirty="0" smtClean="0"/>
          </a:p>
        </p:txBody>
      </p:sp>
      <p:sp>
        <p:nvSpPr>
          <p:cNvPr id="2" name="AutoShape 4" descr="https://www.emulab.net/top2image.php3?pid=hatswitch&amp;eid=TorRep&amp;zoom=1.000&amp;detail=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82187"/>
            <a:ext cx="2601603" cy="27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76250" y="1992923"/>
            <a:ext cx="8362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11 </a:t>
            </a:r>
            <a:r>
              <a:rPr lang="en-US" sz="2000" dirty="0" err="1" smtClean="0"/>
              <a:t>Emulab</a:t>
            </a:r>
            <a:r>
              <a:rPr lang="en-US" sz="2000" dirty="0" smtClean="0"/>
              <a:t> machines= 10 run </a:t>
            </a:r>
            <a:r>
              <a:rPr lang="en-US" sz="2000" dirty="0"/>
              <a:t>Tor </a:t>
            </a:r>
            <a:r>
              <a:rPr lang="en-US" sz="2000" dirty="0" smtClean="0"/>
              <a:t>protocol (20Kbps)+1 acted as server (gathering timing info from the other 10 machines) [</a:t>
            </a:r>
            <a:r>
              <a:rPr lang="da-DK" sz="2000" dirty="0"/>
              <a:t>Bauer et al. </a:t>
            </a:r>
            <a:r>
              <a:rPr lang="da-DK" sz="2000" dirty="0" smtClean="0"/>
              <a:t>WPES 07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76250" y="2774301"/>
            <a:ext cx="7600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Extracted 40 other regular Tor node and added our 10 compromised nodes (t=20</a:t>
            </a:r>
            <a:r>
              <a:rPr lang="en-US" sz="2000" dirty="0"/>
              <a:t>%). Use </a:t>
            </a:r>
            <a:r>
              <a:rPr lang="en-US" sz="2000" dirty="0" err="1"/>
              <a:t>PlanetLab</a:t>
            </a:r>
            <a:r>
              <a:rPr lang="en-US" sz="2000" dirty="0"/>
              <a:t> machines as clients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28A1-EA51-4CE2-AD4F-6F441E363D7B}" type="datetime1">
              <a:rPr lang="en-US" smtClean="0"/>
              <a:t>4/4/2013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223494"/>
              </p:ext>
            </p:extLst>
          </p:nvPr>
        </p:nvGraphicFramePr>
        <p:xfrm>
          <a:off x="2822574" y="3591413"/>
          <a:ext cx="6092826" cy="25807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3196"/>
                <a:gridCol w="2286000"/>
                <a:gridCol w="2293630"/>
              </a:tblGrid>
              <a:tr h="9958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Fraction</a:t>
                      </a:r>
                      <a:r>
                        <a:rPr lang="en-US" sz="1800" baseline="0" dirty="0" smtClean="0"/>
                        <a:t> of compromised guards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Pr</a:t>
                      </a:r>
                      <a:r>
                        <a:rPr lang="en-US" sz="1800" dirty="0" smtClean="0"/>
                        <a:t>(not compromised)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Pr</a:t>
                      </a:r>
                      <a:r>
                        <a:rPr lang="en-US" sz="1800" dirty="0" smtClean="0"/>
                        <a:t>(not compromised) </a:t>
                      </a:r>
                      <a:r>
                        <a:rPr lang="en-US" sz="1800" baseline="0" dirty="0" smtClean="0"/>
                        <a:t>(Conventional Tor)</a:t>
                      </a:r>
                      <a:endParaRPr lang="en-US" sz="1800" dirty="0" smtClean="0"/>
                    </a:p>
                  </a:txBody>
                  <a:tcPr/>
                </a:tc>
              </a:tr>
              <a:tr h="28444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1.0</a:t>
                      </a:r>
                      <a:endParaRPr lang="en-US" sz="2000" b="1" dirty="0"/>
                    </a:p>
                  </a:txBody>
                  <a:tcPr/>
                </a:tc>
              </a:tr>
              <a:tr h="28444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1/3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1.0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0.867</a:t>
                      </a:r>
                      <a:endParaRPr lang="en-US" sz="2000" b="1" dirty="0"/>
                    </a:p>
                  </a:txBody>
                  <a:tcPr/>
                </a:tc>
              </a:tr>
              <a:tr h="28444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2/3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0.843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0.612</a:t>
                      </a:r>
                      <a:endParaRPr lang="en-US" sz="2000" b="1" dirty="0"/>
                    </a:p>
                  </a:txBody>
                  <a:tcPr/>
                </a:tc>
              </a:tr>
              <a:tr h="28444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0.0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Frame 12"/>
          <p:cNvSpPr/>
          <p:nvPr/>
        </p:nvSpPr>
        <p:spPr>
          <a:xfrm>
            <a:off x="4276725" y="4964300"/>
            <a:ext cx="4638675" cy="838200"/>
          </a:xfrm>
          <a:prstGeom prst="frame">
            <a:avLst>
              <a:gd name="adj1" fmla="val 41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845828" y="101965"/>
            <a:ext cx="7848600" cy="96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eorgia" pitchFamily="18" charset="0"/>
              </a:rPr>
              <a:t>Overhead Approximation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76250" y="1295400"/>
            <a:ext cx="83512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/>
          </a:p>
          <a:p>
            <a:r>
              <a:rPr lang="en-US" sz="2800" dirty="0" smtClean="0"/>
              <a:t>Each usable circuit requires 4 probes </a:t>
            </a:r>
          </a:p>
          <a:p>
            <a:r>
              <a:rPr lang="en-US" sz="2800" dirty="0" smtClean="0"/>
              <a:t>Each probe size is 300KB (avg. size of the most popular web pages)</a:t>
            </a:r>
          </a:p>
          <a:p>
            <a:endParaRPr lang="en-US" sz="1400" dirty="0"/>
          </a:p>
          <a:p>
            <a:r>
              <a:rPr lang="en-US" sz="2800" dirty="0" smtClean="0"/>
              <a:t>So </a:t>
            </a:r>
            <a:r>
              <a:rPr lang="en-US" sz="2800" dirty="0"/>
              <a:t>the total traffic used by a single user every</a:t>
            </a:r>
          </a:p>
          <a:p>
            <a:r>
              <a:rPr lang="en-US" sz="2800" dirty="0"/>
              <a:t>one hour </a:t>
            </a:r>
            <a:r>
              <a:rPr lang="en-US" sz="2800" dirty="0" smtClean="0"/>
              <a:t>is (6*3*300*4)KB≈21MB</a:t>
            </a:r>
          </a:p>
          <a:p>
            <a:endParaRPr lang="en-US" sz="1400" dirty="0" smtClean="0"/>
          </a:p>
          <a:p>
            <a:r>
              <a:rPr lang="en-US" sz="2800" dirty="0"/>
              <a:t>Currently, Tor’s Bandwidth capacity = </a:t>
            </a:r>
            <a:r>
              <a:rPr lang="en-US" sz="2800" dirty="0" smtClean="0"/>
              <a:t>3.21GB/s</a:t>
            </a:r>
            <a:endParaRPr lang="en-US" sz="28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ABEC-F088-48FD-B374-0583B936E694}" type="datetime1">
              <a:rPr lang="en-US" smtClean="0"/>
              <a:t>4/4/2013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17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52500" y="4953000"/>
            <a:ext cx="6819900" cy="10926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Approximately 5% of the bandwidth can be used to satisfy the current peak demand  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4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72791" y="228600"/>
            <a:ext cx="7848600" cy="96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eorgia" pitchFamily="18" charset="0"/>
              </a:rPr>
              <a:t>Related Work</a:t>
            </a:r>
          </a:p>
        </p:txBody>
      </p:sp>
      <p:sp>
        <p:nvSpPr>
          <p:cNvPr id="6" name="Rectangle 5"/>
          <p:cNvSpPr/>
          <p:nvPr/>
        </p:nvSpPr>
        <p:spPr>
          <a:xfrm>
            <a:off x="229772" y="1295400"/>
            <a:ext cx="8686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Danner et al. [FC 2009] proposed a probing technique where they create </a:t>
            </a:r>
            <a:r>
              <a:rPr lang="en-US" sz="2400" dirty="0" smtClean="0">
                <a:solidFill>
                  <a:srgbClr val="0000FF"/>
                </a:solidFill>
              </a:rPr>
              <a:t>O(n*l) </a:t>
            </a:r>
            <a:r>
              <a:rPr lang="en-US" sz="2400" dirty="0" smtClean="0"/>
              <a:t>circuits to identify compromised relays. [</a:t>
            </a:r>
            <a:r>
              <a:rPr lang="en-US" sz="2400" dirty="0" smtClean="0">
                <a:solidFill>
                  <a:srgbClr val="0000FF"/>
                </a:solidFill>
              </a:rPr>
              <a:t>where </a:t>
            </a:r>
            <a:r>
              <a:rPr lang="en-US" sz="2400" i="1" dirty="0" smtClean="0">
                <a:solidFill>
                  <a:srgbClr val="0000FF"/>
                </a:solidFill>
              </a:rPr>
              <a:t>n= no. of relays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i="1" dirty="0" smtClean="0">
                <a:solidFill>
                  <a:srgbClr val="0000FF"/>
                </a:solidFill>
              </a:rPr>
              <a:t>l=no. of times each probe is repeated</a:t>
            </a:r>
            <a:r>
              <a:rPr lang="en-US" sz="2400" dirty="0" smtClean="0"/>
              <a:t>]</a:t>
            </a:r>
          </a:p>
          <a:p>
            <a:endParaRPr lang="en-US" dirty="0" smtClean="0"/>
          </a:p>
          <a:p>
            <a:r>
              <a:rPr lang="en-US" sz="2400" dirty="0" smtClean="0"/>
              <a:t>However,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They don’t consider strategic adaptation by malicious nodes like random dropping.</a:t>
            </a:r>
          </a:p>
          <a:p>
            <a:pPr marL="514350" indent="-514350">
              <a:buAutoNum type="arabicPeriod" startAt="2"/>
            </a:pPr>
            <a:r>
              <a:rPr lang="en-US" sz="2400" dirty="0" smtClean="0"/>
              <a:t>More suitable as a centralized approach. Otherwise it would not be scalable. Probes might be more easier to distinguish.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EB79-9E01-4E0B-BEEA-6148EA34A476}" type="datetime1">
              <a:rPr lang="en-US" smtClean="0"/>
              <a:t>4/4/2013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9771" y="4953000"/>
            <a:ext cx="84916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/>
              <a:t>Mike Perry </a:t>
            </a:r>
            <a:r>
              <a:rPr lang="en-US" sz="2400" u="sng" dirty="0" smtClean="0"/>
              <a:t>(Tor Performance Developer) recently proposed</a:t>
            </a:r>
            <a:r>
              <a:rPr lang="en-US" sz="2400" dirty="0" smtClean="0"/>
              <a:t>:   Client-side </a:t>
            </a:r>
            <a:r>
              <a:rPr lang="en-US" sz="2400" dirty="0"/>
              <a:t>accounting mechanism that tracks </a:t>
            </a:r>
            <a:r>
              <a:rPr lang="en-US" sz="2400" dirty="0" smtClean="0"/>
              <a:t>the </a:t>
            </a:r>
            <a:r>
              <a:rPr lang="en-US" sz="2400" dirty="0"/>
              <a:t>circuit failure rate for </a:t>
            </a:r>
            <a:r>
              <a:rPr lang="en-US" sz="2400" dirty="0" smtClean="0"/>
              <a:t>each of </a:t>
            </a:r>
            <a:r>
              <a:rPr lang="en-US" sz="2400" dirty="0"/>
              <a:t>the client’s </a:t>
            </a:r>
            <a:r>
              <a:rPr lang="en-US" sz="2400" dirty="0" smtClean="0"/>
              <a:t>entry nodes.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88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4031" y="232117"/>
            <a:ext cx="7848600" cy="96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eorgia" pitchFamily="18" charset="0"/>
              </a:rPr>
              <a:t>Conclusion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250" y="2882205"/>
            <a:ext cx="84201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We </a:t>
            </a:r>
            <a:r>
              <a:rPr lang="en-US" sz="2800" dirty="0"/>
              <a:t>also show that </a:t>
            </a:r>
            <a:r>
              <a:rPr lang="en-US" sz="2800" dirty="0" smtClean="0"/>
              <a:t>adaptive adversaries </a:t>
            </a:r>
            <a:r>
              <a:rPr lang="en-US" sz="2800" dirty="0"/>
              <a:t>who choose to deny service probabilistically do not benefit from adopting such </a:t>
            </a:r>
            <a:r>
              <a:rPr lang="en-US" sz="2800" dirty="0" smtClean="0"/>
              <a:t>strategy.</a:t>
            </a:r>
          </a:p>
        </p:txBody>
      </p:sp>
      <p:sp>
        <p:nvSpPr>
          <p:cNvPr id="6" name="Rectangle 5"/>
          <p:cNvSpPr/>
          <p:nvPr/>
        </p:nvSpPr>
        <p:spPr>
          <a:xfrm>
            <a:off x="476250" y="1600200"/>
            <a:ext cx="8085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Our detection algorithm </a:t>
            </a:r>
            <a:r>
              <a:rPr lang="en-US" sz="2800" dirty="0" smtClean="0"/>
              <a:t>filters </a:t>
            </a:r>
            <a:r>
              <a:rPr lang="en-US" sz="2800" dirty="0"/>
              <a:t>out </a:t>
            </a:r>
            <a:r>
              <a:rPr lang="en-US" sz="2800" dirty="0" smtClean="0"/>
              <a:t>potentially compromised Tor </a:t>
            </a:r>
            <a:r>
              <a:rPr lang="en-US" sz="2800" dirty="0"/>
              <a:t>circuits with high </a:t>
            </a:r>
            <a:r>
              <a:rPr lang="en-US" sz="2800" dirty="0" smtClean="0"/>
              <a:t>probability.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83B2-5F61-4EB3-985F-3E2185D97D4C}" type="datetime1">
              <a:rPr lang="en-US" smtClean="0"/>
              <a:t>4/4/2013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6250" y="4482405"/>
            <a:ext cx="85915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/>
              <a:t>Future Work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Can we lower the cost of probing/overhead?</a:t>
            </a:r>
          </a:p>
          <a:p>
            <a:r>
              <a:rPr lang="en-US" sz="2800" dirty="0" smtClean="0"/>
              <a:t>Can we not use probing at all? Maybe use historical data</a:t>
            </a:r>
          </a:p>
        </p:txBody>
      </p:sp>
    </p:spTree>
    <p:extLst>
      <p:ext uri="{BB962C8B-B14F-4D97-AF65-F5344CB8AC3E}">
        <p14:creationId xmlns:p14="http://schemas.microsoft.com/office/powerpoint/2010/main" val="39673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920C-B793-4A6D-9975-2E24CFCDD3CD}" type="datetime1">
              <a:rPr lang="en-US" smtClean="0"/>
              <a:t>4/4/2013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2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52500" y="228600"/>
            <a:ext cx="7848600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Outline</a:t>
            </a:r>
          </a:p>
        </p:txBody>
      </p:sp>
      <p:sp>
        <p:nvSpPr>
          <p:cNvPr id="9" name="Rectangle 8"/>
          <p:cNvSpPr/>
          <p:nvPr/>
        </p:nvSpPr>
        <p:spPr>
          <a:xfrm>
            <a:off x="941948" y="2114843"/>
            <a:ext cx="68304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en-US" sz="3200" dirty="0" smtClean="0">
                <a:latin typeface="Calibri" pitchFamily="34" charset="0"/>
              </a:rPr>
              <a:t>Anonymous Communication (Tor)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3200" dirty="0" smtClean="0">
                <a:latin typeface="Calibri" pitchFamily="34" charset="0"/>
              </a:rPr>
              <a:t>Selective </a:t>
            </a:r>
            <a:r>
              <a:rPr lang="en-US" sz="3200" dirty="0" err="1" smtClean="0">
                <a:latin typeface="Calibri" pitchFamily="34" charset="0"/>
              </a:rPr>
              <a:t>DoS</a:t>
            </a:r>
            <a:r>
              <a:rPr lang="en-US" sz="3200" dirty="0" smtClean="0">
                <a:latin typeface="Calibri" pitchFamily="34" charset="0"/>
              </a:rPr>
              <a:t> attack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3200" dirty="0" smtClean="0">
                <a:latin typeface="Calibri" pitchFamily="34" charset="0"/>
              </a:rPr>
              <a:t>Our Detection Mechanism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3200" dirty="0" smtClean="0">
                <a:latin typeface="Calibri" pitchFamily="34" charset="0"/>
              </a:rPr>
              <a:t>Evaluation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3200" dirty="0" smtClean="0">
                <a:latin typeface="Calibri" pitchFamily="34" charset="0"/>
              </a:rPr>
              <a:t>Conclusion</a:t>
            </a:r>
            <a:endParaRPr lang="en-US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0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Questions</a:t>
            </a:r>
            <a:endParaRPr lang="en-US" sz="6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E64F-8EAB-4E80-B393-836F3AE2346B}" type="datetime1">
              <a:rPr lang="en-US" smtClean="0"/>
              <a:t>4/4/2013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1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952500" y="228600"/>
            <a:ext cx="7848600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Anonymous Communication</a:t>
            </a:r>
          </a:p>
        </p:txBody>
      </p:sp>
      <p:pic>
        <p:nvPicPr>
          <p:cNvPr id="7170" name="Picture 2" descr="Tor-project-wins-award-for-role-in-middle-east-revolutions-dbff7f526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878" y="3886201"/>
            <a:ext cx="3821771" cy="246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33FD-61D1-4A4A-85BD-6300EB02ED24}" type="datetime1">
              <a:rPr lang="en-US" smtClean="0"/>
              <a:t>4/4/2013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2253" y="15240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Hides </a:t>
            </a:r>
            <a:r>
              <a:rPr lang="en-US" sz="2800" dirty="0">
                <a:latin typeface="Calibri" pitchFamily="34" charset="0"/>
              </a:rPr>
              <a:t>user identity and defends users against 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i</a:t>
            </a:r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nternet surveillance </a:t>
            </a:r>
            <a:r>
              <a:rPr lang="en-US" altLang="zh-CN" sz="2800" dirty="0">
                <a:latin typeface="Calibri" pitchFamily="34" charset="0"/>
              </a:rPr>
              <a:t>and </a:t>
            </a:r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traffic analysis</a:t>
            </a:r>
            <a:r>
              <a:rPr lang="en-US" altLang="zh-CN" sz="2800" dirty="0">
                <a:latin typeface="Calibri" pitchFamily="34" charset="0"/>
              </a:rPr>
              <a:t>.</a:t>
            </a:r>
            <a:endParaRPr lang="en-US" sz="2800" dirty="0">
              <a:latin typeface="Calibri" pitchFamily="34" charset="0"/>
            </a:endParaRPr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744253" y="2313720"/>
            <a:ext cx="1658604" cy="1279533"/>
          </a:xfrm>
          <a:noFill/>
        </p:spPr>
      </p:pic>
      <p:pic>
        <p:nvPicPr>
          <p:cNvPr id="7174" name="Picture 6" descr="http://www.vpntraffic.com/upload/images/Internet%20Censorship%20vpn%20ma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3708600"/>
            <a:ext cx="4232567" cy="26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9979" y="2557974"/>
            <a:ext cx="6081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most widely used anonymity network is </a:t>
            </a:r>
            <a:r>
              <a:rPr lang="en-US" sz="2400" b="1" dirty="0" smtClean="0"/>
              <a:t>Tor</a:t>
            </a:r>
            <a:endParaRPr lang="en-US" sz="2400" b="1" dirty="0"/>
          </a:p>
        </p:txBody>
      </p:sp>
      <p:sp>
        <p:nvSpPr>
          <p:cNvPr id="13" name="TextBox 35"/>
          <p:cNvSpPr txBox="1">
            <a:spLocks noChangeArrowheads="1"/>
          </p:cNvSpPr>
          <p:nvPr/>
        </p:nvSpPr>
        <p:spPr bwMode="auto">
          <a:xfrm>
            <a:off x="457200" y="2971800"/>
            <a:ext cx="33675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~3000  Tor </a:t>
            </a:r>
            <a:r>
              <a:rPr lang="en-US" sz="2000" b="1" dirty="0">
                <a:latin typeface="Calibri" pitchFamily="34" charset="0"/>
              </a:rPr>
              <a:t>Relays</a:t>
            </a:r>
          </a:p>
          <a:p>
            <a:r>
              <a:rPr lang="en-US" sz="2000" b="1" dirty="0" smtClean="0">
                <a:latin typeface="Calibri" pitchFamily="34" charset="0"/>
              </a:rPr>
              <a:t>~500,000 Users daily</a:t>
            </a:r>
            <a:endParaRPr lang="en-US" sz="2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lum bright="76000" contrast="12000"/>
          </a:blip>
          <a:srcRect/>
          <a:stretch>
            <a:fillRect/>
          </a:stretch>
        </p:blipFill>
        <p:spPr bwMode="auto">
          <a:xfrm>
            <a:off x="1295400" y="1492270"/>
            <a:ext cx="6477000" cy="30480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41" name="Rectangle 15"/>
          <p:cNvSpPr>
            <a:spLocks noChangeArrowheads="1"/>
          </p:cNvSpPr>
          <p:nvPr/>
        </p:nvSpPr>
        <p:spPr bwMode="auto">
          <a:xfrm>
            <a:off x="1463040" y="2407920"/>
            <a:ext cx="762000" cy="762000"/>
          </a:xfrm>
          <a:prstGeom prst="rect">
            <a:avLst/>
          </a:prstGeom>
          <a:solidFill>
            <a:srgbClr val="0080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marL="171450" indent="-171450" algn="ctr">
              <a:spcAft>
                <a:spcPct val="20000"/>
              </a:spcAft>
            </a:pPr>
            <a:endParaRPr lang="en-US" altLang="en-US" sz="1600" dirty="0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1524251" y="2482871"/>
            <a:ext cx="609600" cy="609600"/>
          </a:xfrm>
          <a:prstGeom prst="rect">
            <a:avLst/>
          </a:prstGeom>
          <a:solidFill>
            <a:srgbClr val="F3B09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9" name="Rectangle 16"/>
          <p:cNvSpPr>
            <a:spLocks noChangeArrowheads="1"/>
          </p:cNvSpPr>
          <p:nvPr/>
        </p:nvSpPr>
        <p:spPr bwMode="auto">
          <a:xfrm>
            <a:off x="1615440" y="2559070"/>
            <a:ext cx="457200" cy="457200"/>
          </a:xfrm>
          <a:prstGeom prst="rect">
            <a:avLst/>
          </a:prstGeom>
          <a:solidFill>
            <a:srgbClr val="5C2C04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505200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438400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286000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657600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895600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362200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itle 1"/>
          <p:cNvSpPr>
            <a:spLocks noGrp="1"/>
          </p:cNvSpPr>
          <p:nvPr>
            <p:ph type="title"/>
          </p:nvPr>
        </p:nvSpPr>
        <p:spPr>
          <a:xfrm>
            <a:off x="845828" y="7620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eorgia" pitchFamily="18" charset="0"/>
              </a:rPr>
              <a:t>How Tor Works</a:t>
            </a:r>
          </a:p>
        </p:txBody>
      </p:sp>
      <p:pic>
        <p:nvPicPr>
          <p:cNvPr id="4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886200" y="1676400"/>
            <a:ext cx="585470" cy="457200"/>
          </a:xfrm>
          <a:noFill/>
        </p:spPr>
      </p:pic>
      <p:pic>
        <p:nvPicPr>
          <p:cNvPr id="4108" name="Picture 6" descr="j019538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79963" y="2231040"/>
            <a:ext cx="8001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9600" y="2286000"/>
            <a:ext cx="6096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37160" y="3184160"/>
            <a:ext cx="82867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1371600"/>
            <a:ext cx="379413" cy="39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TextBox 26"/>
          <p:cNvSpPr txBox="1">
            <a:spLocks noChangeArrowheads="1"/>
          </p:cNvSpPr>
          <p:nvPr/>
        </p:nvSpPr>
        <p:spPr bwMode="auto">
          <a:xfrm>
            <a:off x="7315200" y="13716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Tor Relay</a:t>
            </a:r>
          </a:p>
        </p:txBody>
      </p:sp>
      <p:sp>
        <p:nvSpPr>
          <p:cNvPr id="28" name="Left-Right Arrow 27"/>
          <p:cNvSpPr/>
          <p:nvPr/>
        </p:nvSpPr>
        <p:spPr>
          <a:xfrm rot="1211854">
            <a:off x="746401" y="3235693"/>
            <a:ext cx="1548570" cy="111766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Left-Right Arrow 28"/>
          <p:cNvSpPr/>
          <p:nvPr/>
        </p:nvSpPr>
        <p:spPr>
          <a:xfrm rot="184099">
            <a:off x="2746589" y="3782952"/>
            <a:ext cx="1839333" cy="103638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Left-Right Arrow 29"/>
          <p:cNvSpPr/>
          <p:nvPr/>
        </p:nvSpPr>
        <p:spPr>
          <a:xfrm rot="20104552">
            <a:off x="5228561" y="3582070"/>
            <a:ext cx="1111718" cy="106929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Left-Right Arrow 30"/>
          <p:cNvSpPr/>
          <p:nvPr/>
        </p:nvSpPr>
        <p:spPr>
          <a:xfrm rot="20961745">
            <a:off x="7027017" y="2921398"/>
            <a:ext cx="1116157" cy="11883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Left-Right Arrow 31"/>
          <p:cNvSpPr/>
          <p:nvPr/>
        </p:nvSpPr>
        <p:spPr>
          <a:xfrm>
            <a:off x="6629400" y="1981200"/>
            <a:ext cx="545169" cy="76200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19" name="TextBox 32"/>
          <p:cNvSpPr txBox="1">
            <a:spLocks noChangeArrowheads="1"/>
          </p:cNvSpPr>
          <p:nvPr/>
        </p:nvSpPr>
        <p:spPr bwMode="auto">
          <a:xfrm>
            <a:off x="7315200" y="182880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Encrypted </a:t>
            </a:r>
            <a:r>
              <a:rPr lang="en-US" sz="2000" b="1" dirty="0" smtClean="0">
                <a:latin typeface="Calibri" pitchFamily="34" charset="0"/>
              </a:rPr>
              <a:t>link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34" name="Left-Right Arrow 33"/>
          <p:cNvSpPr/>
          <p:nvPr/>
        </p:nvSpPr>
        <p:spPr>
          <a:xfrm>
            <a:off x="7009150" y="3581400"/>
            <a:ext cx="534987" cy="762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21" name="TextBox 34"/>
          <p:cNvSpPr txBox="1">
            <a:spLocks noChangeArrowheads="1"/>
          </p:cNvSpPr>
          <p:nvPr/>
        </p:nvSpPr>
        <p:spPr bwMode="auto">
          <a:xfrm>
            <a:off x="7542550" y="3429000"/>
            <a:ext cx="16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Unencrypted </a:t>
            </a:r>
            <a:endParaRPr lang="en-US" sz="2000" b="1" dirty="0" smtClean="0">
              <a:latin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</a:rPr>
              <a:t>link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Rectangle 100"/>
          <p:cNvSpPr txBox="1">
            <a:spLocks noChangeArrowheads="1"/>
          </p:cNvSpPr>
          <p:nvPr/>
        </p:nvSpPr>
        <p:spPr>
          <a:xfrm>
            <a:off x="476250" y="4648200"/>
            <a:ext cx="8294687" cy="1163638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 circuit /tunnel is built incrementally one hop by one hop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noProof="0" dirty="0" smtClean="0"/>
              <a:t>Layered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encryption is used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router knows only its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predecessor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successor</a:t>
            </a:r>
          </a:p>
        </p:txBody>
      </p:sp>
      <p:sp>
        <p:nvSpPr>
          <p:cNvPr id="36" name="Freeform 144"/>
          <p:cNvSpPr>
            <a:spLocks noChangeAspect="1"/>
          </p:cNvSpPr>
          <p:nvPr/>
        </p:nvSpPr>
        <p:spPr bwMode="auto">
          <a:xfrm>
            <a:off x="461963" y="3124200"/>
            <a:ext cx="347662" cy="133350"/>
          </a:xfrm>
          <a:custGeom>
            <a:avLst/>
            <a:gdLst/>
            <a:ahLst/>
            <a:cxnLst>
              <a:cxn ang="0">
                <a:pos x="8" y="135"/>
              </a:cxn>
              <a:cxn ang="0">
                <a:pos x="4" y="149"/>
              </a:cxn>
              <a:cxn ang="0">
                <a:pos x="0" y="174"/>
              </a:cxn>
              <a:cxn ang="0">
                <a:pos x="0" y="207"/>
              </a:cxn>
              <a:cxn ang="0">
                <a:pos x="6" y="242"/>
              </a:cxn>
              <a:cxn ang="0">
                <a:pos x="20" y="276"/>
              </a:cxn>
              <a:cxn ang="0">
                <a:pos x="47" y="306"/>
              </a:cxn>
              <a:cxn ang="0">
                <a:pos x="90" y="328"/>
              </a:cxn>
              <a:cxn ang="0">
                <a:pos x="147" y="339"/>
              </a:cxn>
              <a:cxn ang="0">
                <a:pos x="195" y="335"/>
              </a:cxn>
              <a:cxn ang="0">
                <a:pos x="233" y="319"/>
              </a:cxn>
              <a:cxn ang="0">
                <a:pos x="262" y="298"/>
              </a:cxn>
              <a:cxn ang="0">
                <a:pos x="281" y="273"/>
              </a:cxn>
              <a:cxn ang="0">
                <a:pos x="295" y="250"/>
              </a:cxn>
              <a:cxn ang="0">
                <a:pos x="302" y="231"/>
              </a:cxn>
              <a:cxn ang="0">
                <a:pos x="307" y="219"/>
              </a:cxn>
              <a:cxn ang="0">
                <a:pos x="703" y="247"/>
              </a:cxn>
              <a:cxn ang="0">
                <a:pos x="696" y="336"/>
              </a:cxn>
              <a:cxn ang="0">
                <a:pos x="677" y="402"/>
              </a:cxn>
              <a:cxn ang="0">
                <a:pos x="871" y="352"/>
              </a:cxn>
              <a:cxn ang="0">
                <a:pos x="874" y="236"/>
              </a:cxn>
              <a:cxn ang="0">
                <a:pos x="863" y="151"/>
              </a:cxn>
              <a:cxn ang="0">
                <a:pos x="307" y="109"/>
              </a:cxn>
              <a:cxn ang="0">
                <a:pos x="302" y="99"/>
              </a:cxn>
              <a:cxn ang="0">
                <a:pos x="295" y="83"/>
              </a:cxn>
              <a:cxn ang="0">
                <a:pos x="284" y="64"/>
              </a:cxn>
              <a:cxn ang="0">
                <a:pos x="269" y="44"/>
              </a:cxn>
              <a:cxn ang="0">
                <a:pos x="248" y="24"/>
              </a:cxn>
              <a:cxn ang="0">
                <a:pos x="221" y="9"/>
              </a:cxn>
              <a:cxn ang="0">
                <a:pos x="190" y="1"/>
              </a:cxn>
              <a:cxn ang="0">
                <a:pos x="154" y="0"/>
              </a:cxn>
              <a:cxn ang="0">
                <a:pos x="121" y="6"/>
              </a:cxn>
              <a:cxn ang="0">
                <a:pos x="92" y="19"/>
              </a:cxn>
              <a:cxn ang="0">
                <a:pos x="68" y="35"/>
              </a:cxn>
              <a:cxn ang="0">
                <a:pos x="48" y="55"/>
              </a:cxn>
              <a:cxn ang="0">
                <a:pos x="31" y="76"/>
              </a:cxn>
              <a:cxn ang="0">
                <a:pos x="19" y="99"/>
              </a:cxn>
              <a:cxn ang="0">
                <a:pos x="11" y="122"/>
              </a:cxn>
              <a:cxn ang="0">
                <a:pos x="8" y="133"/>
              </a:cxn>
            </a:cxnLst>
            <a:rect l="0" t="0" r="r" b="b"/>
            <a:pathLst>
              <a:path w="895" h="414">
                <a:moveTo>
                  <a:pt x="8" y="133"/>
                </a:moveTo>
                <a:lnTo>
                  <a:pt x="8" y="135"/>
                </a:lnTo>
                <a:lnTo>
                  <a:pt x="6" y="141"/>
                </a:lnTo>
                <a:lnTo>
                  <a:pt x="4" y="149"/>
                </a:lnTo>
                <a:lnTo>
                  <a:pt x="3" y="161"/>
                </a:lnTo>
                <a:lnTo>
                  <a:pt x="0" y="174"/>
                </a:lnTo>
                <a:lnTo>
                  <a:pt x="0" y="191"/>
                </a:lnTo>
                <a:lnTo>
                  <a:pt x="0" y="207"/>
                </a:lnTo>
                <a:lnTo>
                  <a:pt x="3" y="225"/>
                </a:lnTo>
                <a:lnTo>
                  <a:pt x="6" y="242"/>
                </a:lnTo>
                <a:lnTo>
                  <a:pt x="12" y="260"/>
                </a:lnTo>
                <a:lnTo>
                  <a:pt x="20" y="276"/>
                </a:lnTo>
                <a:lnTo>
                  <a:pt x="32" y="292"/>
                </a:lnTo>
                <a:lnTo>
                  <a:pt x="47" y="306"/>
                </a:lnTo>
                <a:lnTo>
                  <a:pt x="67" y="318"/>
                </a:lnTo>
                <a:lnTo>
                  <a:pt x="90" y="328"/>
                </a:lnTo>
                <a:lnTo>
                  <a:pt x="119" y="337"/>
                </a:lnTo>
                <a:lnTo>
                  <a:pt x="147" y="339"/>
                </a:lnTo>
                <a:lnTo>
                  <a:pt x="173" y="339"/>
                </a:lnTo>
                <a:lnTo>
                  <a:pt x="195" y="335"/>
                </a:lnTo>
                <a:lnTo>
                  <a:pt x="216" y="328"/>
                </a:lnTo>
                <a:lnTo>
                  <a:pt x="233" y="319"/>
                </a:lnTo>
                <a:lnTo>
                  <a:pt x="248" y="310"/>
                </a:lnTo>
                <a:lnTo>
                  <a:pt x="262" y="298"/>
                </a:lnTo>
                <a:lnTo>
                  <a:pt x="273" y="287"/>
                </a:lnTo>
                <a:lnTo>
                  <a:pt x="281" y="273"/>
                </a:lnTo>
                <a:lnTo>
                  <a:pt x="289" y="262"/>
                </a:lnTo>
                <a:lnTo>
                  <a:pt x="295" y="250"/>
                </a:lnTo>
                <a:lnTo>
                  <a:pt x="300" y="240"/>
                </a:lnTo>
                <a:lnTo>
                  <a:pt x="302" y="231"/>
                </a:lnTo>
                <a:lnTo>
                  <a:pt x="306" y="224"/>
                </a:lnTo>
                <a:lnTo>
                  <a:pt x="307" y="219"/>
                </a:lnTo>
                <a:lnTo>
                  <a:pt x="308" y="219"/>
                </a:lnTo>
                <a:lnTo>
                  <a:pt x="703" y="247"/>
                </a:lnTo>
                <a:lnTo>
                  <a:pt x="668" y="282"/>
                </a:lnTo>
                <a:lnTo>
                  <a:pt x="696" y="336"/>
                </a:lnTo>
                <a:lnTo>
                  <a:pt x="658" y="365"/>
                </a:lnTo>
                <a:lnTo>
                  <a:pt x="677" y="402"/>
                </a:lnTo>
                <a:lnTo>
                  <a:pt x="835" y="414"/>
                </a:lnTo>
                <a:lnTo>
                  <a:pt x="871" y="352"/>
                </a:lnTo>
                <a:lnTo>
                  <a:pt x="844" y="297"/>
                </a:lnTo>
                <a:lnTo>
                  <a:pt x="874" y="236"/>
                </a:lnTo>
                <a:lnTo>
                  <a:pt x="895" y="192"/>
                </a:lnTo>
                <a:lnTo>
                  <a:pt x="863" y="151"/>
                </a:lnTo>
                <a:lnTo>
                  <a:pt x="308" y="110"/>
                </a:lnTo>
                <a:lnTo>
                  <a:pt x="307" y="109"/>
                </a:lnTo>
                <a:lnTo>
                  <a:pt x="306" y="105"/>
                </a:lnTo>
                <a:lnTo>
                  <a:pt x="302" y="99"/>
                </a:lnTo>
                <a:lnTo>
                  <a:pt x="300" y="92"/>
                </a:lnTo>
                <a:lnTo>
                  <a:pt x="295" y="83"/>
                </a:lnTo>
                <a:lnTo>
                  <a:pt x="290" y="74"/>
                </a:lnTo>
                <a:lnTo>
                  <a:pt x="284" y="64"/>
                </a:lnTo>
                <a:lnTo>
                  <a:pt x="278" y="55"/>
                </a:lnTo>
                <a:lnTo>
                  <a:pt x="269" y="44"/>
                </a:lnTo>
                <a:lnTo>
                  <a:pt x="259" y="34"/>
                </a:lnTo>
                <a:lnTo>
                  <a:pt x="248" y="24"/>
                </a:lnTo>
                <a:lnTo>
                  <a:pt x="236" y="16"/>
                </a:lnTo>
                <a:lnTo>
                  <a:pt x="221" y="9"/>
                </a:lnTo>
                <a:lnTo>
                  <a:pt x="207" y="4"/>
                </a:lnTo>
                <a:lnTo>
                  <a:pt x="190" y="1"/>
                </a:lnTo>
                <a:lnTo>
                  <a:pt x="173" y="0"/>
                </a:lnTo>
                <a:lnTo>
                  <a:pt x="154" y="0"/>
                </a:lnTo>
                <a:lnTo>
                  <a:pt x="137" y="2"/>
                </a:lnTo>
                <a:lnTo>
                  <a:pt x="121" y="6"/>
                </a:lnTo>
                <a:lnTo>
                  <a:pt x="106" y="12"/>
                </a:lnTo>
                <a:lnTo>
                  <a:pt x="92" y="19"/>
                </a:lnTo>
                <a:lnTo>
                  <a:pt x="80" y="26"/>
                </a:lnTo>
                <a:lnTo>
                  <a:pt x="68" y="35"/>
                </a:lnTo>
                <a:lnTo>
                  <a:pt x="58" y="45"/>
                </a:lnTo>
                <a:lnTo>
                  <a:pt x="48" y="55"/>
                </a:lnTo>
                <a:lnTo>
                  <a:pt x="40" y="65"/>
                </a:lnTo>
                <a:lnTo>
                  <a:pt x="31" y="76"/>
                </a:lnTo>
                <a:lnTo>
                  <a:pt x="26" y="87"/>
                </a:lnTo>
                <a:lnTo>
                  <a:pt x="19" y="99"/>
                </a:lnTo>
                <a:lnTo>
                  <a:pt x="15" y="110"/>
                </a:lnTo>
                <a:lnTo>
                  <a:pt x="11" y="122"/>
                </a:lnTo>
                <a:lnTo>
                  <a:pt x="8" y="133"/>
                </a:lnTo>
                <a:lnTo>
                  <a:pt x="8" y="133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145"/>
          <p:cNvSpPr>
            <a:spLocks noChangeAspect="1"/>
          </p:cNvSpPr>
          <p:nvPr/>
        </p:nvSpPr>
        <p:spPr bwMode="auto">
          <a:xfrm>
            <a:off x="457200" y="3273425"/>
            <a:ext cx="347663" cy="133350"/>
          </a:xfrm>
          <a:custGeom>
            <a:avLst/>
            <a:gdLst/>
            <a:ahLst/>
            <a:cxnLst>
              <a:cxn ang="0">
                <a:pos x="8" y="135"/>
              </a:cxn>
              <a:cxn ang="0">
                <a:pos x="4" y="149"/>
              </a:cxn>
              <a:cxn ang="0">
                <a:pos x="0" y="174"/>
              </a:cxn>
              <a:cxn ang="0">
                <a:pos x="0" y="207"/>
              </a:cxn>
              <a:cxn ang="0">
                <a:pos x="6" y="242"/>
              </a:cxn>
              <a:cxn ang="0">
                <a:pos x="20" y="276"/>
              </a:cxn>
              <a:cxn ang="0">
                <a:pos x="47" y="306"/>
              </a:cxn>
              <a:cxn ang="0">
                <a:pos x="90" y="328"/>
              </a:cxn>
              <a:cxn ang="0">
                <a:pos x="147" y="339"/>
              </a:cxn>
              <a:cxn ang="0">
                <a:pos x="195" y="335"/>
              </a:cxn>
              <a:cxn ang="0">
                <a:pos x="233" y="319"/>
              </a:cxn>
              <a:cxn ang="0">
                <a:pos x="262" y="298"/>
              </a:cxn>
              <a:cxn ang="0">
                <a:pos x="281" y="273"/>
              </a:cxn>
              <a:cxn ang="0">
                <a:pos x="295" y="250"/>
              </a:cxn>
              <a:cxn ang="0">
                <a:pos x="302" y="231"/>
              </a:cxn>
              <a:cxn ang="0">
                <a:pos x="307" y="219"/>
              </a:cxn>
              <a:cxn ang="0">
                <a:pos x="703" y="247"/>
              </a:cxn>
              <a:cxn ang="0">
                <a:pos x="696" y="336"/>
              </a:cxn>
              <a:cxn ang="0">
                <a:pos x="677" y="402"/>
              </a:cxn>
              <a:cxn ang="0">
                <a:pos x="871" y="352"/>
              </a:cxn>
              <a:cxn ang="0">
                <a:pos x="874" y="236"/>
              </a:cxn>
              <a:cxn ang="0">
                <a:pos x="863" y="151"/>
              </a:cxn>
              <a:cxn ang="0">
                <a:pos x="307" y="109"/>
              </a:cxn>
              <a:cxn ang="0">
                <a:pos x="302" y="99"/>
              </a:cxn>
              <a:cxn ang="0">
                <a:pos x="295" y="83"/>
              </a:cxn>
              <a:cxn ang="0">
                <a:pos x="284" y="64"/>
              </a:cxn>
              <a:cxn ang="0">
                <a:pos x="269" y="44"/>
              </a:cxn>
              <a:cxn ang="0">
                <a:pos x="248" y="24"/>
              </a:cxn>
              <a:cxn ang="0">
                <a:pos x="221" y="9"/>
              </a:cxn>
              <a:cxn ang="0">
                <a:pos x="190" y="1"/>
              </a:cxn>
              <a:cxn ang="0">
                <a:pos x="154" y="0"/>
              </a:cxn>
              <a:cxn ang="0">
                <a:pos x="121" y="6"/>
              </a:cxn>
              <a:cxn ang="0">
                <a:pos x="92" y="19"/>
              </a:cxn>
              <a:cxn ang="0">
                <a:pos x="68" y="35"/>
              </a:cxn>
              <a:cxn ang="0">
                <a:pos x="48" y="55"/>
              </a:cxn>
              <a:cxn ang="0">
                <a:pos x="31" y="76"/>
              </a:cxn>
              <a:cxn ang="0">
                <a:pos x="19" y="99"/>
              </a:cxn>
              <a:cxn ang="0">
                <a:pos x="11" y="122"/>
              </a:cxn>
              <a:cxn ang="0">
                <a:pos x="8" y="133"/>
              </a:cxn>
            </a:cxnLst>
            <a:rect l="0" t="0" r="r" b="b"/>
            <a:pathLst>
              <a:path w="895" h="414">
                <a:moveTo>
                  <a:pt x="8" y="133"/>
                </a:moveTo>
                <a:lnTo>
                  <a:pt x="8" y="135"/>
                </a:lnTo>
                <a:lnTo>
                  <a:pt x="6" y="141"/>
                </a:lnTo>
                <a:lnTo>
                  <a:pt x="4" y="149"/>
                </a:lnTo>
                <a:lnTo>
                  <a:pt x="3" y="161"/>
                </a:lnTo>
                <a:lnTo>
                  <a:pt x="0" y="174"/>
                </a:lnTo>
                <a:lnTo>
                  <a:pt x="0" y="191"/>
                </a:lnTo>
                <a:lnTo>
                  <a:pt x="0" y="207"/>
                </a:lnTo>
                <a:lnTo>
                  <a:pt x="3" y="225"/>
                </a:lnTo>
                <a:lnTo>
                  <a:pt x="6" y="242"/>
                </a:lnTo>
                <a:lnTo>
                  <a:pt x="12" y="260"/>
                </a:lnTo>
                <a:lnTo>
                  <a:pt x="20" y="276"/>
                </a:lnTo>
                <a:lnTo>
                  <a:pt x="32" y="292"/>
                </a:lnTo>
                <a:lnTo>
                  <a:pt x="47" y="306"/>
                </a:lnTo>
                <a:lnTo>
                  <a:pt x="67" y="318"/>
                </a:lnTo>
                <a:lnTo>
                  <a:pt x="90" y="328"/>
                </a:lnTo>
                <a:lnTo>
                  <a:pt x="119" y="337"/>
                </a:lnTo>
                <a:lnTo>
                  <a:pt x="147" y="339"/>
                </a:lnTo>
                <a:lnTo>
                  <a:pt x="173" y="339"/>
                </a:lnTo>
                <a:lnTo>
                  <a:pt x="195" y="335"/>
                </a:lnTo>
                <a:lnTo>
                  <a:pt x="216" y="328"/>
                </a:lnTo>
                <a:lnTo>
                  <a:pt x="233" y="319"/>
                </a:lnTo>
                <a:lnTo>
                  <a:pt x="248" y="310"/>
                </a:lnTo>
                <a:lnTo>
                  <a:pt x="262" y="298"/>
                </a:lnTo>
                <a:lnTo>
                  <a:pt x="273" y="287"/>
                </a:lnTo>
                <a:lnTo>
                  <a:pt x="281" y="273"/>
                </a:lnTo>
                <a:lnTo>
                  <a:pt x="289" y="262"/>
                </a:lnTo>
                <a:lnTo>
                  <a:pt x="295" y="250"/>
                </a:lnTo>
                <a:lnTo>
                  <a:pt x="300" y="240"/>
                </a:lnTo>
                <a:lnTo>
                  <a:pt x="302" y="231"/>
                </a:lnTo>
                <a:lnTo>
                  <a:pt x="306" y="224"/>
                </a:lnTo>
                <a:lnTo>
                  <a:pt x="307" y="219"/>
                </a:lnTo>
                <a:lnTo>
                  <a:pt x="308" y="219"/>
                </a:lnTo>
                <a:lnTo>
                  <a:pt x="703" y="247"/>
                </a:lnTo>
                <a:lnTo>
                  <a:pt x="668" y="282"/>
                </a:lnTo>
                <a:lnTo>
                  <a:pt x="696" y="336"/>
                </a:lnTo>
                <a:lnTo>
                  <a:pt x="658" y="365"/>
                </a:lnTo>
                <a:lnTo>
                  <a:pt x="677" y="402"/>
                </a:lnTo>
                <a:lnTo>
                  <a:pt x="835" y="414"/>
                </a:lnTo>
                <a:lnTo>
                  <a:pt x="871" y="352"/>
                </a:lnTo>
                <a:lnTo>
                  <a:pt x="844" y="297"/>
                </a:lnTo>
                <a:lnTo>
                  <a:pt x="874" y="236"/>
                </a:lnTo>
                <a:lnTo>
                  <a:pt x="895" y="192"/>
                </a:lnTo>
                <a:lnTo>
                  <a:pt x="863" y="151"/>
                </a:lnTo>
                <a:lnTo>
                  <a:pt x="308" y="110"/>
                </a:lnTo>
                <a:lnTo>
                  <a:pt x="307" y="109"/>
                </a:lnTo>
                <a:lnTo>
                  <a:pt x="306" y="105"/>
                </a:lnTo>
                <a:lnTo>
                  <a:pt x="302" y="99"/>
                </a:lnTo>
                <a:lnTo>
                  <a:pt x="300" y="92"/>
                </a:lnTo>
                <a:lnTo>
                  <a:pt x="295" y="83"/>
                </a:lnTo>
                <a:lnTo>
                  <a:pt x="290" y="74"/>
                </a:lnTo>
                <a:lnTo>
                  <a:pt x="284" y="64"/>
                </a:lnTo>
                <a:lnTo>
                  <a:pt x="278" y="55"/>
                </a:lnTo>
                <a:lnTo>
                  <a:pt x="269" y="44"/>
                </a:lnTo>
                <a:lnTo>
                  <a:pt x="259" y="34"/>
                </a:lnTo>
                <a:lnTo>
                  <a:pt x="248" y="24"/>
                </a:lnTo>
                <a:lnTo>
                  <a:pt x="236" y="16"/>
                </a:lnTo>
                <a:lnTo>
                  <a:pt x="221" y="9"/>
                </a:lnTo>
                <a:lnTo>
                  <a:pt x="207" y="4"/>
                </a:lnTo>
                <a:lnTo>
                  <a:pt x="190" y="1"/>
                </a:lnTo>
                <a:lnTo>
                  <a:pt x="173" y="0"/>
                </a:lnTo>
                <a:lnTo>
                  <a:pt x="154" y="0"/>
                </a:lnTo>
                <a:lnTo>
                  <a:pt x="137" y="2"/>
                </a:lnTo>
                <a:lnTo>
                  <a:pt x="121" y="6"/>
                </a:lnTo>
                <a:lnTo>
                  <a:pt x="106" y="12"/>
                </a:lnTo>
                <a:lnTo>
                  <a:pt x="92" y="19"/>
                </a:lnTo>
                <a:lnTo>
                  <a:pt x="80" y="26"/>
                </a:lnTo>
                <a:lnTo>
                  <a:pt x="68" y="35"/>
                </a:lnTo>
                <a:lnTo>
                  <a:pt x="58" y="45"/>
                </a:lnTo>
                <a:lnTo>
                  <a:pt x="48" y="55"/>
                </a:lnTo>
                <a:lnTo>
                  <a:pt x="40" y="65"/>
                </a:lnTo>
                <a:lnTo>
                  <a:pt x="31" y="76"/>
                </a:lnTo>
                <a:lnTo>
                  <a:pt x="26" y="87"/>
                </a:lnTo>
                <a:lnTo>
                  <a:pt x="19" y="99"/>
                </a:lnTo>
                <a:lnTo>
                  <a:pt x="15" y="110"/>
                </a:lnTo>
                <a:lnTo>
                  <a:pt x="11" y="122"/>
                </a:lnTo>
                <a:lnTo>
                  <a:pt x="8" y="133"/>
                </a:lnTo>
                <a:lnTo>
                  <a:pt x="8" y="133"/>
                </a:lnTo>
                <a:close/>
              </a:path>
            </a:pathLst>
          </a:custGeom>
          <a:solidFill>
            <a:srgbClr val="FF99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Freeform 146"/>
          <p:cNvSpPr>
            <a:spLocks noChangeAspect="1"/>
          </p:cNvSpPr>
          <p:nvPr/>
        </p:nvSpPr>
        <p:spPr bwMode="auto">
          <a:xfrm>
            <a:off x="461963" y="3427413"/>
            <a:ext cx="347662" cy="133350"/>
          </a:xfrm>
          <a:custGeom>
            <a:avLst/>
            <a:gdLst/>
            <a:ahLst/>
            <a:cxnLst>
              <a:cxn ang="0">
                <a:pos x="8" y="135"/>
              </a:cxn>
              <a:cxn ang="0">
                <a:pos x="4" y="149"/>
              </a:cxn>
              <a:cxn ang="0">
                <a:pos x="0" y="174"/>
              </a:cxn>
              <a:cxn ang="0">
                <a:pos x="0" y="207"/>
              </a:cxn>
              <a:cxn ang="0">
                <a:pos x="6" y="242"/>
              </a:cxn>
              <a:cxn ang="0">
                <a:pos x="20" y="276"/>
              </a:cxn>
              <a:cxn ang="0">
                <a:pos x="47" y="306"/>
              </a:cxn>
              <a:cxn ang="0">
                <a:pos x="90" y="328"/>
              </a:cxn>
              <a:cxn ang="0">
                <a:pos x="147" y="339"/>
              </a:cxn>
              <a:cxn ang="0">
                <a:pos x="195" y="335"/>
              </a:cxn>
              <a:cxn ang="0">
                <a:pos x="233" y="319"/>
              </a:cxn>
              <a:cxn ang="0">
                <a:pos x="262" y="298"/>
              </a:cxn>
              <a:cxn ang="0">
                <a:pos x="281" y="273"/>
              </a:cxn>
              <a:cxn ang="0">
                <a:pos x="295" y="250"/>
              </a:cxn>
              <a:cxn ang="0">
                <a:pos x="302" y="231"/>
              </a:cxn>
              <a:cxn ang="0">
                <a:pos x="307" y="219"/>
              </a:cxn>
              <a:cxn ang="0">
                <a:pos x="703" y="247"/>
              </a:cxn>
              <a:cxn ang="0">
                <a:pos x="696" y="336"/>
              </a:cxn>
              <a:cxn ang="0">
                <a:pos x="677" y="402"/>
              </a:cxn>
              <a:cxn ang="0">
                <a:pos x="871" y="352"/>
              </a:cxn>
              <a:cxn ang="0">
                <a:pos x="874" y="236"/>
              </a:cxn>
              <a:cxn ang="0">
                <a:pos x="863" y="151"/>
              </a:cxn>
              <a:cxn ang="0">
                <a:pos x="307" y="109"/>
              </a:cxn>
              <a:cxn ang="0">
                <a:pos x="302" y="99"/>
              </a:cxn>
              <a:cxn ang="0">
                <a:pos x="295" y="83"/>
              </a:cxn>
              <a:cxn ang="0">
                <a:pos x="284" y="64"/>
              </a:cxn>
              <a:cxn ang="0">
                <a:pos x="269" y="44"/>
              </a:cxn>
              <a:cxn ang="0">
                <a:pos x="248" y="24"/>
              </a:cxn>
              <a:cxn ang="0">
                <a:pos x="221" y="9"/>
              </a:cxn>
              <a:cxn ang="0">
                <a:pos x="190" y="1"/>
              </a:cxn>
              <a:cxn ang="0">
                <a:pos x="154" y="0"/>
              </a:cxn>
              <a:cxn ang="0">
                <a:pos x="121" y="6"/>
              </a:cxn>
              <a:cxn ang="0">
                <a:pos x="92" y="19"/>
              </a:cxn>
              <a:cxn ang="0">
                <a:pos x="68" y="35"/>
              </a:cxn>
              <a:cxn ang="0">
                <a:pos x="48" y="55"/>
              </a:cxn>
              <a:cxn ang="0">
                <a:pos x="31" y="76"/>
              </a:cxn>
              <a:cxn ang="0">
                <a:pos x="19" y="99"/>
              </a:cxn>
              <a:cxn ang="0">
                <a:pos x="11" y="122"/>
              </a:cxn>
              <a:cxn ang="0">
                <a:pos x="8" y="133"/>
              </a:cxn>
            </a:cxnLst>
            <a:rect l="0" t="0" r="r" b="b"/>
            <a:pathLst>
              <a:path w="895" h="414">
                <a:moveTo>
                  <a:pt x="8" y="133"/>
                </a:moveTo>
                <a:lnTo>
                  <a:pt x="8" y="135"/>
                </a:lnTo>
                <a:lnTo>
                  <a:pt x="6" y="141"/>
                </a:lnTo>
                <a:lnTo>
                  <a:pt x="4" y="149"/>
                </a:lnTo>
                <a:lnTo>
                  <a:pt x="3" y="161"/>
                </a:lnTo>
                <a:lnTo>
                  <a:pt x="0" y="174"/>
                </a:lnTo>
                <a:lnTo>
                  <a:pt x="0" y="191"/>
                </a:lnTo>
                <a:lnTo>
                  <a:pt x="0" y="207"/>
                </a:lnTo>
                <a:lnTo>
                  <a:pt x="3" y="225"/>
                </a:lnTo>
                <a:lnTo>
                  <a:pt x="6" y="242"/>
                </a:lnTo>
                <a:lnTo>
                  <a:pt x="12" y="260"/>
                </a:lnTo>
                <a:lnTo>
                  <a:pt x="20" y="276"/>
                </a:lnTo>
                <a:lnTo>
                  <a:pt x="32" y="292"/>
                </a:lnTo>
                <a:lnTo>
                  <a:pt x="47" y="306"/>
                </a:lnTo>
                <a:lnTo>
                  <a:pt x="67" y="318"/>
                </a:lnTo>
                <a:lnTo>
                  <a:pt x="90" y="328"/>
                </a:lnTo>
                <a:lnTo>
                  <a:pt x="119" y="337"/>
                </a:lnTo>
                <a:lnTo>
                  <a:pt x="147" y="339"/>
                </a:lnTo>
                <a:lnTo>
                  <a:pt x="173" y="339"/>
                </a:lnTo>
                <a:lnTo>
                  <a:pt x="195" y="335"/>
                </a:lnTo>
                <a:lnTo>
                  <a:pt x="216" y="328"/>
                </a:lnTo>
                <a:lnTo>
                  <a:pt x="233" y="319"/>
                </a:lnTo>
                <a:lnTo>
                  <a:pt x="248" y="310"/>
                </a:lnTo>
                <a:lnTo>
                  <a:pt x="262" y="298"/>
                </a:lnTo>
                <a:lnTo>
                  <a:pt x="273" y="287"/>
                </a:lnTo>
                <a:lnTo>
                  <a:pt x="281" y="273"/>
                </a:lnTo>
                <a:lnTo>
                  <a:pt x="289" y="262"/>
                </a:lnTo>
                <a:lnTo>
                  <a:pt x="295" y="250"/>
                </a:lnTo>
                <a:lnTo>
                  <a:pt x="300" y="240"/>
                </a:lnTo>
                <a:lnTo>
                  <a:pt x="302" y="231"/>
                </a:lnTo>
                <a:lnTo>
                  <a:pt x="306" y="224"/>
                </a:lnTo>
                <a:lnTo>
                  <a:pt x="307" y="219"/>
                </a:lnTo>
                <a:lnTo>
                  <a:pt x="308" y="219"/>
                </a:lnTo>
                <a:lnTo>
                  <a:pt x="703" y="247"/>
                </a:lnTo>
                <a:lnTo>
                  <a:pt x="668" y="282"/>
                </a:lnTo>
                <a:lnTo>
                  <a:pt x="696" y="336"/>
                </a:lnTo>
                <a:lnTo>
                  <a:pt x="658" y="365"/>
                </a:lnTo>
                <a:lnTo>
                  <a:pt x="677" y="402"/>
                </a:lnTo>
                <a:lnTo>
                  <a:pt x="835" y="414"/>
                </a:lnTo>
                <a:lnTo>
                  <a:pt x="871" y="352"/>
                </a:lnTo>
                <a:lnTo>
                  <a:pt x="844" y="297"/>
                </a:lnTo>
                <a:lnTo>
                  <a:pt x="874" y="236"/>
                </a:lnTo>
                <a:lnTo>
                  <a:pt x="895" y="192"/>
                </a:lnTo>
                <a:lnTo>
                  <a:pt x="863" y="151"/>
                </a:lnTo>
                <a:lnTo>
                  <a:pt x="308" y="110"/>
                </a:lnTo>
                <a:lnTo>
                  <a:pt x="307" y="109"/>
                </a:lnTo>
                <a:lnTo>
                  <a:pt x="306" y="105"/>
                </a:lnTo>
                <a:lnTo>
                  <a:pt x="302" y="99"/>
                </a:lnTo>
                <a:lnTo>
                  <a:pt x="300" y="92"/>
                </a:lnTo>
                <a:lnTo>
                  <a:pt x="295" y="83"/>
                </a:lnTo>
                <a:lnTo>
                  <a:pt x="290" y="74"/>
                </a:lnTo>
                <a:lnTo>
                  <a:pt x="284" y="64"/>
                </a:lnTo>
                <a:lnTo>
                  <a:pt x="278" y="55"/>
                </a:lnTo>
                <a:lnTo>
                  <a:pt x="269" y="44"/>
                </a:lnTo>
                <a:lnTo>
                  <a:pt x="259" y="34"/>
                </a:lnTo>
                <a:lnTo>
                  <a:pt x="248" y="24"/>
                </a:lnTo>
                <a:lnTo>
                  <a:pt x="236" y="16"/>
                </a:lnTo>
                <a:lnTo>
                  <a:pt x="221" y="9"/>
                </a:lnTo>
                <a:lnTo>
                  <a:pt x="207" y="4"/>
                </a:lnTo>
                <a:lnTo>
                  <a:pt x="190" y="1"/>
                </a:lnTo>
                <a:lnTo>
                  <a:pt x="173" y="0"/>
                </a:lnTo>
                <a:lnTo>
                  <a:pt x="154" y="0"/>
                </a:lnTo>
                <a:lnTo>
                  <a:pt x="137" y="2"/>
                </a:lnTo>
                <a:lnTo>
                  <a:pt x="121" y="6"/>
                </a:lnTo>
                <a:lnTo>
                  <a:pt x="106" y="12"/>
                </a:lnTo>
                <a:lnTo>
                  <a:pt x="92" y="19"/>
                </a:lnTo>
                <a:lnTo>
                  <a:pt x="80" y="26"/>
                </a:lnTo>
                <a:lnTo>
                  <a:pt x="68" y="35"/>
                </a:lnTo>
                <a:lnTo>
                  <a:pt x="58" y="45"/>
                </a:lnTo>
                <a:lnTo>
                  <a:pt x="48" y="55"/>
                </a:lnTo>
                <a:lnTo>
                  <a:pt x="40" y="65"/>
                </a:lnTo>
                <a:lnTo>
                  <a:pt x="31" y="76"/>
                </a:lnTo>
                <a:lnTo>
                  <a:pt x="26" y="87"/>
                </a:lnTo>
                <a:lnTo>
                  <a:pt x="19" y="99"/>
                </a:lnTo>
                <a:lnTo>
                  <a:pt x="15" y="110"/>
                </a:lnTo>
                <a:lnTo>
                  <a:pt x="11" y="122"/>
                </a:lnTo>
                <a:lnTo>
                  <a:pt x="8" y="133"/>
                </a:lnTo>
                <a:lnTo>
                  <a:pt x="8" y="13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1676650" y="2635270"/>
            <a:ext cx="315913" cy="304799"/>
          </a:xfrm>
          <a:prstGeom prst="rect">
            <a:avLst/>
          </a:prstGeom>
          <a:solidFill>
            <a:schemeClr val="hlink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50" name="Freeform 10"/>
          <p:cNvSpPr>
            <a:spLocks noChangeAspect="1"/>
          </p:cNvSpPr>
          <p:nvPr/>
        </p:nvSpPr>
        <p:spPr bwMode="auto">
          <a:xfrm>
            <a:off x="2286000" y="3276600"/>
            <a:ext cx="347662" cy="133350"/>
          </a:xfrm>
          <a:custGeom>
            <a:avLst/>
            <a:gdLst/>
            <a:ahLst/>
            <a:cxnLst>
              <a:cxn ang="0">
                <a:pos x="8" y="135"/>
              </a:cxn>
              <a:cxn ang="0">
                <a:pos x="4" y="149"/>
              </a:cxn>
              <a:cxn ang="0">
                <a:pos x="0" y="174"/>
              </a:cxn>
              <a:cxn ang="0">
                <a:pos x="0" y="207"/>
              </a:cxn>
              <a:cxn ang="0">
                <a:pos x="6" y="242"/>
              </a:cxn>
              <a:cxn ang="0">
                <a:pos x="20" y="276"/>
              </a:cxn>
              <a:cxn ang="0">
                <a:pos x="47" y="306"/>
              </a:cxn>
              <a:cxn ang="0">
                <a:pos x="90" y="328"/>
              </a:cxn>
              <a:cxn ang="0">
                <a:pos x="147" y="339"/>
              </a:cxn>
              <a:cxn ang="0">
                <a:pos x="195" y="335"/>
              </a:cxn>
              <a:cxn ang="0">
                <a:pos x="233" y="319"/>
              </a:cxn>
              <a:cxn ang="0">
                <a:pos x="262" y="298"/>
              </a:cxn>
              <a:cxn ang="0">
                <a:pos x="281" y="273"/>
              </a:cxn>
              <a:cxn ang="0">
                <a:pos x="295" y="250"/>
              </a:cxn>
              <a:cxn ang="0">
                <a:pos x="302" y="231"/>
              </a:cxn>
              <a:cxn ang="0">
                <a:pos x="307" y="219"/>
              </a:cxn>
              <a:cxn ang="0">
                <a:pos x="703" y="247"/>
              </a:cxn>
              <a:cxn ang="0">
                <a:pos x="696" y="336"/>
              </a:cxn>
              <a:cxn ang="0">
                <a:pos x="677" y="402"/>
              </a:cxn>
              <a:cxn ang="0">
                <a:pos x="871" y="352"/>
              </a:cxn>
              <a:cxn ang="0">
                <a:pos x="874" y="236"/>
              </a:cxn>
              <a:cxn ang="0">
                <a:pos x="863" y="151"/>
              </a:cxn>
              <a:cxn ang="0">
                <a:pos x="307" y="109"/>
              </a:cxn>
              <a:cxn ang="0">
                <a:pos x="302" y="99"/>
              </a:cxn>
              <a:cxn ang="0">
                <a:pos x="295" y="83"/>
              </a:cxn>
              <a:cxn ang="0">
                <a:pos x="284" y="64"/>
              </a:cxn>
              <a:cxn ang="0">
                <a:pos x="269" y="44"/>
              </a:cxn>
              <a:cxn ang="0">
                <a:pos x="248" y="24"/>
              </a:cxn>
              <a:cxn ang="0">
                <a:pos x="221" y="9"/>
              </a:cxn>
              <a:cxn ang="0">
                <a:pos x="190" y="1"/>
              </a:cxn>
              <a:cxn ang="0">
                <a:pos x="154" y="0"/>
              </a:cxn>
              <a:cxn ang="0">
                <a:pos x="121" y="6"/>
              </a:cxn>
              <a:cxn ang="0">
                <a:pos x="92" y="19"/>
              </a:cxn>
              <a:cxn ang="0">
                <a:pos x="68" y="35"/>
              </a:cxn>
              <a:cxn ang="0">
                <a:pos x="48" y="55"/>
              </a:cxn>
              <a:cxn ang="0">
                <a:pos x="31" y="76"/>
              </a:cxn>
              <a:cxn ang="0">
                <a:pos x="19" y="99"/>
              </a:cxn>
              <a:cxn ang="0">
                <a:pos x="11" y="122"/>
              </a:cxn>
              <a:cxn ang="0">
                <a:pos x="8" y="133"/>
              </a:cxn>
            </a:cxnLst>
            <a:rect l="0" t="0" r="r" b="b"/>
            <a:pathLst>
              <a:path w="895" h="414">
                <a:moveTo>
                  <a:pt x="8" y="133"/>
                </a:moveTo>
                <a:lnTo>
                  <a:pt x="8" y="135"/>
                </a:lnTo>
                <a:lnTo>
                  <a:pt x="6" y="141"/>
                </a:lnTo>
                <a:lnTo>
                  <a:pt x="4" y="149"/>
                </a:lnTo>
                <a:lnTo>
                  <a:pt x="3" y="161"/>
                </a:lnTo>
                <a:lnTo>
                  <a:pt x="0" y="174"/>
                </a:lnTo>
                <a:lnTo>
                  <a:pt x="0" y="191"/>
                </a:lnTo>
                <a:lnTo>
                  <a:pt x="0" y="207"/>
                </a:lnTo>
                <a:lnTo>
                  <a:pt x="3" y="225"/>
                </a:lnTo>
                <a:lnTo>
                  <a:pt x="6" y="242"/>
                </a:lnTo>
                <a:lnTo>
                  <a:pt x="12" y="260"/>
                </a:lnTo>
                <a:lnTo>
                  <a:pt x="20" y="276"/>
                </a:lnTo>
                <a:lnTo>
                  <a:pt x="32" y="292"/>
                </a:lnTo>
                <a:lnTo>
                  <a:pt x="47" y="306"/>
                </a:lnTo>
                <a:lnTo>
                  <a:pt x="67" y="318"/>
                </a:lnTo>
                <a:lnTo>
                  <a:pt x="90" y="328"/>
                </a:lnTo>
                <a:lnTo>
                  <a:pt x="119" y="337"/>
                </a:lnTo>
                <a:lnTo>
                  <a:pt x="147" y="339"/>
                </a:lnTo>
                <a:lnTo>
                  <a:pt x="173" y="339"/>
                </a:lnTo>
                <a:lnTo>
                  <a:pt x="195" y="335"/>
                </a:lnTo>
                <a:lnTo>
                  <a:pt x="216" y="328"/>
                </a:lnTo>
                <a:lnTo>
                  <a:pt x="233" y="319"/>
                </a:lnTo>
                <a:lnTo>
                  <a:pt x="248" y="310"/>
                </a:lnTo>
                <a:lnTo>
                  <a:pt x="262" y="298"/>
                </a:lnTo>
                <a:lnTo>
                  <a:pt x="273" y="287"/>
                </a:lnTo>
                <a:lnTo>
                  <a:pt x="281" y="273"/>
                </a:lnTo>
                <a:lnTo>
                  <a:pt x="289" y="262"/>
                </a:lnTo>
                <a:lnTo>
                  <a:pt x="295" y="250"/>
                </a:lnTo>
                <a:lnTo>
                  <a:pt x="300" y="240"/>
                </a:lnTo>
                <a:lnTo>
                  <a:pt x="302" y="231"/>
                </a:lnTo>
                <a:lnTo>
                  <a:pt x="306" y="224"/>
                </a:lnTo>
                <a:lnTo>
                  <a:pt x="307" y="219"/>
                </a:lnTo>
                <a:lnTo>
                  <a:pt x="308" y="219"/>
                </a:lnTo>
                <a:lnTo>
                  <a:pt x="703" y="247"/>
                </a:lnTo>
                <a:lnTo>
                  <a:pt x="668" y="282"/>
                </a:lnTo>
                <a:lnTo>
                  <a:pt x="696" y="336"/>
                </a:lnTo>
                <a:lnTo>
                  <a:pt x="658" y="365"/>
                </a:lnTo>
                <a:lnTo>
                  <a:pt x="677" y="402"/>
                </a:lnTo>
                <a:lnTo>
                  <a:pt x="835" y="414"/>
                </a:lnTo>
                <a:lnTo>
                  <a:pt x="871" y="352"/>
                </a:lnTo>
                <a:lnTo>
                  <a:pt x="844" y="297"/>
                </a:lnTo>
                <a:lnTo>
                  <a:pt x="874" y="236"/>
                </a:lnTo>
                <a:lnTo>
                  <a:pt x="895" y="192"/>
                </a:lnTo>
                <a:lnTo>
                  <a:pt x="863" y="151"/>
                </a:lnTo>
                <a:lnTo>
                  <a:pt x="308" y="110"/>
                </a:lnTo>
                <a:lnTo>
                  <a:pt x="307" y="109"/>
                </a:lnTo>
                <a:lnTo>
                  <a:pt x="306" y="105"/>
                </a:lnTo>
                <a:lnTo>
                  <a:pt x="302" y="99"/>
                </a:lnTo>
                <a:lnTo>
                  <a:pt x="300" y="92"/>
                </a:lnTo>
                <a:lnTo>
                  <a:pt x="295" y="83"/>
                </a:lnTo>
                <a:lnTo>
                  <a:pt x="290" y="74"/>
                </a:lnTo>
                <a:lnTo>
                  <a:pt x="284" y="64"/>
                </a:lnTo>
                <a:lnTo>
                  <a:pt x="278" y="55"/>
                </a:lnTo>
                <a:lnTo>
                  <a:pt x="269" y="44"/>
                </a:lnTo>
                <a:lnTo>
                  <a:pt x="259" y="34"/>
                </a:lnTo>
                <a:lnTo>
                  <a:pt x="248" y="24"/>
                </a:lnTo>
                <a:lnTo>
                  <a:pt x="236" y="16"/>
                </a:lnTo>
                <a:lnTo>
                  <a:pt x="221" y="9"/>
                </a:lnTo>
                <a:lnTo>
                  <a:pt x="207" y="4"/>
                </a:lnTo>
                <a:lnTo>
                  <a:pt x="190" y="1"/>
                </a:lnTo>
                <a:lnTo>
                  <a:pt x="173" y="0"/>
                </a:lnTo>
                <a:lnTo>
                  <a:pt x="154" y="0"/>
                </a:lnTo>
                <a:lnTo>
                  <a:pt x="137" y="2"/>
                </a:lnTo>
                <a:lnTo>
                  <a:pt x="121" y="6"/>
                </a:lnTo>
                <a:lnTo>
                  <a:pt x="106" y="12"/>
                </a:lnTo>
                <a:lnTo>
                  <a:pt x="92" y="19"/>
                </a:lnTo>
                <a:lnTo>
                  <a:pt x="80" y="26"/>
                </a:lnTo>
                <a:lnTo>
                  <a:pt x="68" y="35"/>
                </a:lnTo>
                <a:lnTo>
                  <a:pt x="58" y="45"/>
                </a:lnTo>
                <a:lnTo>
                  <a:pt x="48" y="55"/>
                </a:lnTo>
                <a:lnTo>
                  <a:pt x="40" y="65"/>
                </a:lnTo>
                <a:lnTo>
                  <a:pt x="31" y="76"/>
                </a:lnTo>
                <a:lnTo>
                  <a:pt x="26" y="87"/>
                </a:lnTo>
                <a:lnTo>
                  <a:pt x="19" y="99"/>
                </a:lnTo>
                <a:lnTo>
                  <a:pt x="15" y="110"/>
                </a:lnTo>
                <a:lnTo>
                  <a:pt x="11" y="122"/>
                </a:lnTo>
                <a:lnTo>
                  <a:pt x="8" y="133"/>
                </a:lnTo>
                <a:lnTo>
                  <a:pt x="8" y="133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11"/>
          <p:cNvSpPr>
            <a:spLocks noChangeAspect="1"/>
          </p:cNvSpPr>
          <p:nvPr/>
        </p:nvSpPr>
        <p:spPr bwMode="auto">
          <a:xfrm>
            <a:off x="4724400" y="3429000"/>
            <a:ext cx="347663" cy="133350"/>
          </a:xfrm>
          <a:custGeom>
            <a:avLst/>
            <a:gdLst/>
            <a:ahLst/>
            <a:cxnLst>
              <a:cxn ang="0">
                <a:pos x="8" y="135"/>
              </a:cxn>
              <a:cxn ang="0">
                <a:pos x="4" y="149"/>
              </a:cxn>
              <a:cxn ang="0">
                <a:pos x="0" y="174"/>
              </a:cxn>
              <a:cxn ang="0">
                <a:pos x="0" y="207"/>
              </a:cxn>
              <a:cxn ang="0">
                <a:pos x="6" y="242"/>
              </a:cxn>
              <a:cxn ang="0">
                <a:pos x="20" y="276"/>
              </a:cxn>
              <a:cxn ang="0">
                <a:pos x="47" y="306"/>
              </a:cxn>
              <a:cxn ang="0">
                <a:pos x="90" y="328"/>
              </a:cxn>
              <a:cxn ang="0">
                <a:pos x="147" y="339"/>
              </a:cxn>
              <a:cxn ang="0">
                <a:pos x="195" y="335"/>
              </a:cxn>
              <a:cxn ang="0">
                <a:pos x="233" y="319"/>
              </a:cxn>
              <a:cxn ang="0">
                <a:pos x="262" y="298"/>
              </a:cxn>
              <a:cxn ang="0">
                <a:pos x="281" y="273"/>
              </a:cxn>
              <a:cxn ang="0">
                <a:pos x="295" y="250"/>
              </a:cxn>
              <a:cxn ang="0">
                <a:pos x="302" y="231"/>
              </a:cxn>
              <a:cxn ang="0">
                <a:pos x="307" y="219"/>
              </a:cxn>
              <a:cxn ang="0">
                <a:pos x="703" y="247"/>
              </a:cxn>
              <a:cxn ang="0">
                <a:pos x="696" y="336"/>
              </a:cxn>
              <a:cxn ang="0">
                <a:pos x="677" y="402"/>
              </a:cxn>
              <a:cxn ang="0">
                <a:pos x="871" y="352"/>
              </a:cxn>
              <a:cxn ang="0">
                <a:pos x="874" y="236"/>
              </a:cxn>
              <a:cxn ang="0">
                <a:pos x="863" y="151"/>
              </a:cxn>
              <a:cxn ang="0">
                <a:pos x="307" y="109"/>
              </a:cxn>
              <a:cxn ang="0">
                <a:pos x="302" y="99"/>
              </a:cxn>
              <a:cxn ang="0">
                <a:pos x="295" y="83"/>
              </a:cxn>
              <a:cxn ang="0">
                <a:pos x="284" y="64"/>
              </a:cxn>
              <a:cxn ang="0">
                <a:pos x="269" y="44"/>
              </a:cxn>
              <a:cxn ang="0">
                <a:pos x="248" y="24"/>
              </a:cxn>
              <a:cxn ang="0">
                <a:pos x="221" y="9"/>
              </a:cxn>
              <a:cxn ang="0">
                <a:pos x="190" y="1"/>
              </a:cxn>
              <a:cxn ang="0">
                <a:pos x="154" y="0"/>
              </a:cxn>
              <a:cxn ang="0">
                <a:pos x="121" y="6"/>
              </a:cxn>
              <a:cxn ang="0">
                <a:pos x="92" y="19"/>
              </a:cxn>
              <a:cxn ang="0">
                <a:pos x="68" y="35"/>
              </a:cxn>
              <a:cxn ang="0">
                <a:pos x="48" y="55"/>
              </a:cxn>
              <a:cxn ang="0">
                <a:pos x="31" y="76"/>
              </a:cxn>
              <a:cxn ang="0">
                <a:pos x="19" y="99"/>
              </a:cxn>
              <a:cxn ang="0">
                <a:pos x="11" y="122"/>
              </a:cxn>
              <a:cxn ang="0">
                <a:pos x="8" y="133"/>
              </a:cxn>
            </a:cxnLst>
            <a:rect l="0" t="0" r="r" b="b"/>
            <a:pathLst>
              <a:path w="895" h="414">
                <a:moveTo>
                  <a:pt x="8" y="133"/>
                </a:moveTo>
                <a:lnTo>
                  <a:pt x="8" y="135"/>
                </a:lnTo>
                <a:lnTo>
                  <a:pt x="6" y="141"/>
                </a:lnTo>
                <a:lnTo>
                  <a:pt x="4" y="149"/>
                </a:lnTo>
                <a:lnTo>
                  <a:pt x="3" y="161"/>
                </a:lnTo>
                <a:lnTo>
                  <a:pt x="0" y="174"/>
                </a:lnTo>
                <a:lnTo>
                  <a:pt x="0" y="191"/>
                </a:lnTo>
                <a:lnTo>
                  <a:pt x="0" y="207"/>
                </a:lnTo>
                <a:lnTo>
                  <a:pt x="3" y="225"/>
                </a:lnTo>
                <a:lnTo>
                  <a:pt x="6" y="242"/>
                </a:lnTo>
                <a:lnTo>
                  <a:pt x="12" y="260"/>
                </a:lnTo>
                <a:lnTo>
                  <a:pt x="20" y="276"/>
                </a:lnTo>
                <a:lnTo>
                  <a:pt x="32" y="292"/>
                </a:lnTo>
                <a:lnTo>
                  <a:pt x="47" y="306"/>
                </a:lnTo>
                <a:lnTo>
                  <a:pt x="67" y="318"/>
                </a:lnTo>
                <a:lnTo>
                  <a:pt x="90" y="328"/>
                </a:lnTo>
                <a:lnTo>
                  <a:pt x="119" y="337"/>
                </a:lnTo>
                <a:lnTo>
                  <a:pt x="147" y="339"/>
                </a:lnTo>
                <a:lnTo>
                  <a:pt x="173" y="339"/>
                </a:lnTo>
                <a:lnTo>
                  <a:pt x="195" y="335"/>
                </a:lnTo>
                <a:lnTo>
                  <a:pt x="216" y="328"/>
                </a:lnTo>
                <a:lnTo>
                  <a:pt x="233" y="319"/>
                </a:lnTo>
                <a:lnTo>
                  <a:pt x="248" y="310"/>
                </a:lnTo>
                <a:lnTo>
                  <a:pt x="262" y="298"/>
                </a:lnTo>
                <a:lnTo>
                  <a:pt x="273" y="287"/>
                </a:lnTo>
                <a:lnTo>
                  <a:pt x="281" y="273"/>
                </a:lnTo>
                <a:lnTo>
                  <a:pt x="289" y="262"/>
                </a:lnTo>
                <a:lnTo>
                  <a:pt x="295" y="250"/>
                </a:lnTo>
                <a:lnTo>
                  <a:pt x="300" y="240"/>
                </a:lnTo>
                <a:lnTo>
                  <a:pt x="302" y="231"/>
                </a:lnTo>
                <a:lnTo>
                  <a:pt x="306" y="224"/>
                </a:lnTo>
                <a:lnTo>
                  <a:pt x="307" y="219"/>
                </a:lnTo>
                <a:lnTo>
                  <a:pt x="308" y="219"/>
                </a:lnTo>
                <a:lnTo>
                  <a:pt x="703" y="247"/>
                </a:lnTo>
                <a:lnTo>
                  <a:pt x="668" y="282"/>
                </a:lnTo>
                <a:lnTo>
                  <a:pt x="696" y="336"/>
                </a:lnTo>
                <a:lnTo>
                  <a:pt x="658" y="365"/>
                </a:lnTo>
                <a:lnTo>
                  <a:pt x="677" y="402"/>
                </a:lnTo>
                <a:lnTo>
                  <a:pt x="835" y="414"/>
                </a:lnTo>
                <a:lnTo>
                  <a:pt x="871" y="352"/>
                </a:lnTo>
                <a:lnTo>
                  <a:pt x="844" y="297"/>
                </a:lnTo>
                <a:lnTo>
                  <a:pt x="874" y="236"/>
                </a:lnTo>
                <a:lnTo>
                  <a:pt x="895" y="192"/>
                </a:lnTo>
                <a:lnTo>
                  <a:pt x="863" y="151"/>
                </a:lnTo>
                <a:lnTo>
                  <a:pt x="308" y="110"/>
                </a:lnTo>
                <a:lnTo>
                  <a:pt x="307" y="109"/>
                </a:lnTo>
                <a:lnTo>
                  <a:pt x="306" y="105"/>
                </a:lnTo>
                <a:lnTo>
                  <a:pt x="302" y="99"/>
                </a:lnTo>
                <a:lnTo>
                  <a:pt x="300" y="92"/>
                </a:lnTo>
                <a:lnTo>
                  <a:pt x="295" y="83"/>
                </a:lnTo>
                <a:lnTo>
                  <a:pt x="290" y="74"/>
                </a:lnTo>
                <a:lnTo>
                  <a:pt x="284" y="64"/>
                </a:lnTo>
                <a:lnTo>
                  <a:pt x="278" y="55"/>
                </a:lnTo>
                <a:lnTo>
                  <a:pt x="269" y="44"/>
                </a:lnTo>
                <a:lnTo>
                  <a:pt x="259" y="34"/>
                </a:lnTo>
                <a:lnTo>
                  <a:pt x="248" y="24"/>
                </a:lnTo>
                <a:lnTo>
                  <a:pt x="236" y="16"/>
                </a:lnTo>
                <a:lnTo>
                  <a:pt x="221" y="9"/>
                </a:lnTo>
                <a:lnTo>
                  <a:pt x="207" y="4"/>
                </a:lnTo>
                <a:lnTo>
                  <a:pt x="190" y="1"/>
                </a:lnTo>
                <a:lnTo>
                  <a:pt x="173" y="0"/>
                </a:lnTo>
                <a:lnTo>
                  <a:pt x="154" y="0"/>
                </a:lnTo>
                <a:lnTo>
                  <a:pt x="137" y="2"/>
                </a:lnTo>
                <a:lnTo>
                  <a:pt x="121" y="6"/>
                </a:lnTo>
                <a:lnTo>
                  <a:pt x="106" y="12"/>
                </a:lnTo>
                <a:lnTo>
                  <a:pt x="92" y="19"/>
                </a:lnTo>
                <a:lnTo>
                  <a:pt x="80" y="26"/>
                </a:lnTo>
                <a:lnTo>
                  <a:pt x="68" y="35"/>
                </a:lnTo>
                <a:lnTo>
                  <a:pt x="58" y="45"/>
                </a:lnTo>
                <a:lnTo>
                  <a:pt x="48" y="55"/>
                </a:lnTo>
                <a:lnTo>
                  <a:pt x="40" y="65"/>
                </a:lnTo>
                <a:lnTo>
                  <a:pt x="31" y="76"/>
                </a:lnTo>
                <a:lnTo>
                  <a:pt x="26" y="87"/>
                </a:lnTo>
                <a:lnTo>
                  <a:pt x="19" y="99"/>
                </a:lnTo>
                <a:lnTo>
                  <a:pt x="15" y="110"/>
                </a:lnTo>
                <a:lnTo>
                  <a:pt x="11" y="122"/>
                </a:lnTo>
                <a:lnTo>
                  <a:pt x="8" y="133"/>
                </a:lnTo>
                <a:lnTo>
                  <a:pt x="8" y="133"/>
                </a:lnTo>
                <a:close/>
              </a:path>
            </a:pathLst>
          </a:custGeom>
          <a:solidFill>
            <a:srgbClr val="FF99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116"/>
          <p:cNvSpPr>
            <a:spLocks noChangeAspect="1"/>
          </p:cNvSpPr>
          <p:nvPr/>
        </p:nvSpPr>
        <p:spPr bwMode="auto">
          <a:xfrm>
            <a:off x="6629400" y="2667000"/>
            <a:ext cx="347662" cy="133350"/>
          </a:xfrm>
          <a:custGeom>
            <a:avLst/>
            <a:gdLst/>
            <a:ahLst/>
            <a:cxnLst>
              <a:cxn ang="0">
                <a:pos x="8" y="135"/>
              </a:cxn>
              <a:cxn ang="0">
                <a:pos x="4" y="149"/>
              </a:cxn>
              <a:cxn ang="0">
                <a:pos x="0" y="174"/>
              </a:cxn>
              <a:cxn ang="0">
                <a:pos x="0" y="207"/>
              </a:cxn>
              <a:cxn ang="0">
                <a:pos x="6" y="242"/>
              </a:cxn>
              <a:cxn ang="0">
                <a:pos x="20" y="276"/>
              </a:cxn>
              <a:cxn ang="0">
                <a:pos x="47" y="306"/>
              </a:cxn>
              <a:cxn ang="0">
                <a:pos x="90" y="328"/>
              </a:cxn>
              <a:cxn ang="0">
                <a:pos x="147" y="339"/>
              </a:cxn>
              <a:cxn ang="0">
                <a:pos x="195" y="335"/>
              </a:cxn>
              <a:cxn ang="0">
                <a:pos x="233" y="319"/>
              </a:cxn>
              <a:cxn ang="0">
                <a:pos x="262" y="298"/>
              </a:cxn>
              <a:cxn ang="0">
                <a:pos x="281" y="273"/>
              </a:cxn>
              <a:cxn ang="0">
                <a:pos x="295" y="250"/>
              </a:cxn>
              <a:cxn ang="0">
                <a:pos x="302" y="231"/>
              </a:cxn>
              <a:cxn ang="0">
                <a:pos x="307" y="219"/>
              </a:cxn>
              <a:cxn ang="0">
                <a:pos x="703" y="247"/>
              </a:cxn>
              <a:cxn ang="0">
                <a:pos x="696" y="336"/>
              </a:cxn>
              <a:cxn ang="0">
                <a:pos x="677" y="402"/>
              </a:cxn>
              <a:cxn ang="0">
                <a:pos x="871" y="352"/>
              </a:cxn>
              <a:cxn ang="0">
                <a:pos x="874" y="236"/>
              </a:cxn>
              <a:cxn ang="0">
                <a:pos x="863" y="151"/>
              </a:cxn>
              <a:cxn ang="0">
                <a:pos x="307" y="109"/>
              </a:cxn>
              <a:cxn ang="0">
                <a:pos x="302" y="99"/>
              </a:cxn>
              <a:cxn ang="0">
                <a:pos x="295" y="83"/>
              </a:cxn>
              <a:cxn ang="0">
                <a:pos x="284" y="64"/>
              </a:cxn>
              <a:cxn ang="0">
                <a:pos x="269" y="44"/>
              </a:cxn>
              <a:cxn ang="0">
                <a:pos x="248" y="24"/>
              </a:cxn>
              <a:cxn ang="0">
                <a:pos x="221" y="9"/>
              </a:cxn>
              <a:cxn ang="0">
                <a:pos x="190" y="1"/>
              </a:cxn>
              <a:cxn ang="0">
                <a:pos x="154" y="0"/>
              </a:cxn>
              <a:cxn ang="0">
                <a:pos x="121" y="6"/>
              </a:cxn>
              <a:cxn ang="0">
                <a:pos x="92" y="19"/>
              </a:cxn>
              <a:cxn ang="0">
                <a:pos x="68" y="35"/>
              </a:cxn>
              <a:cxn ang="0">
                <a:pos x="48" y="55"/>
              </a:cxn>
              <a:cxn ang="0">
                <a:pos x="31" y="76"/>
              </a:cxn>
              <a:cxn ang="0">
                <a:pos x="19" y="99"/>
              </a:cxn>
              <a:cxn ang="0">
                <a:pos x="11" y="122"/>
              </a:cxn>
              <a:cxn ang="0">
                <a:pos x="8" y="133"/>
              </a:cxn>
            </a:cxnLst>
            <a:rect l="0" t="0" r="r" b="b"/>
            <a:pathLst>
              <a:path w="895" h="414">
                <a:moveTo>
                  <a:pt x="8" y="133"/>
                </a:moveTo>
                <a:lnTo>
                  <a:pt x="8" y="135"/>
                </a:lnTo>
                <a:lnTo>
                  <a:pt x="6" y="141"/>
                </a:lnTo>
                <a:lnTo>
                  <a:pt x="4" y="149"/>
                </a:lnTo>
                <a:lnTo>
                  <a:pt x="3" y="161"/>
                </a:lnTo>
                <a:lnTo>
                  <a:pt x="0" y="174"/>
                </a:lnTo>
                <a:lnTo>
                  <a:pt x="0" y="191"/>
                </a:lnTo>
                <a:lnTo>
                  <a:pt x="0" y="207"/>
                </a:lnTo>
                <a:lnTo>
                  <a:pt x="3" y="225"/>
                </a:lnTo>
                <a:lnTo>
                  <a:pt x="6" y="242"/>
                </a:lnTo>
                <a:lnTo>
                  <a:pt x="12" y="260"/>
                </a:lnTo>
                <a:lnTo>
                  <a:pt x="20" y="276"/>
                </a:lnTo>
                <a:lnTo>
                  <a:pt x="32" y="292"/>
                </a:lnTo>
                <a:lnTo>
                  <a:pt x="47" y="306"/>
                </a:lnTo>
                <a:lnTo>
                  <a:pt x="67" y="318"/>
                </a:lnTo>
                <a:lnTo>
                  <a:pt x="90" y="328"/>
                </a:lnTo>
                <a:lnTo>
                  <a:pt x="119" y="337"/>
                </a:lnTo>
                <a:lnTo>
                  <a:pt x="147" y="339"/>
                </a:lnTo>
                <a:lnTo>
                  <a:pt x="173" y="339"/>
                </a:lnTo>
                <a:lnTo>
                  <a:pt x="195" y="335"/>
                </a:lnTo>
                <a:lnTo>
                  <a:pt x="216" y="328"/>
                </a:lnTo>
                <a:lnTo>
                  <a:pt x="233" y="319"/>
                </a:lnTo>
                <a:lnTo>
                  <a:pt x="248" y="310"/>
                </a:lnTo>
                <a:lnTo>
                  <a:pt x="262" y="298"/>
                </a:lnTo>
                <a:lnTo>
                  <a:pt x="273" y="287"/>
                </a:lnTo>
                <a:lnTo>
                  <a:pt x="281" y="273"/>
                </a:lnTo>
                <a:lnTo>
                  <a:pt x="289" y="262"/>
                </a:lnTo>
                <a:lnTo>
                  <a:pt x="295" y="250"/>
                </a:lnTo>
                <a:lnTo>
                  <a:pt x="300" y="240"/>
                </a:lnTo>
                <a:lnTo>
                  <a:pt x="302" y="231"/>
                </a:lnTo>
                <a:lnTo>
                  <a:pt x="306" y="224"/>
                </a:lnTo>
                <a:lnTo>
                  <a:pt x="307" y="219"/>
                </a:lnTo>
                <a:lnTo>
                  <a:pt x="308" y="219"/>
                </a:lnTo>
                <a:lnTo>
                  <a:pt x="703" y="247"/>
                </a:lnTo>
                <a:lnTo>
                  <a:pt x="668" y="282"/>
                </a:lnTo>
                <a:lnTo>
                  <a:pt x="696" y="336"/>
                </a:lnTo>
                <a:lnTo>
                  <a:pt x="658" y="365"/>
                </a:lnTo>
                <a:lnTo>
                  <a:pt x="677" y="402"/>
                </a:lnTo>
                <a:lnTo>
                  <a:pt x="835" y="414"/>
                </a:lnTo>
                <a:lnTo>
                  <a:pt x="871" y="352"/>
                </a:lnTo>
                <a:lnTo>
                  <a:pt x="844" y="297"/>
                </a:lnTo>
                <a:lnTo>
                  <a:pt x="874" y="236"/>
                </a:lnTo>
                <a:lnTo>
                  <a:pt x="895" y="192"/>
                </a:lnTo>
                <a:lnTo>
                  <a:pt x="863" y="151"/>
                </a:lnTo>
                <a:lnTo>
                  <a:pt x="308" y="110"/>
                </a:lnTo>
                <a:lnTo>
                  <a:pt x="307" y="109"/>
                </a:lnTo>
                <a:lnTo>
                  <a:pt x="306" y="105"/>
                </a:lnTo>
                <a:lnTo>
                  <a:pt x="302" y="99"/>
                </a:lnTo>
                <a:lnTo>
                  <a:pt x="300" y="92"/>
                </a:lnTo>
                <a:lnTo>
                  <a:pt x="295" y="83"/>
                </a:lnTo>
                <a:lnTo>
                  <a:pt x="290" y="74"/>
                </a:lnTo>
                <a:lnTo>
                  <a:pt x="284" y="64"/>
                </a:lnTo>
                <a:lnTo>
                  <a:pt x="278" y="55"/>
                </a:lnTo>
                <a:lnTo>
                  <a:pt x="269" y="44"/>
                </a:lnTo>
                <a:lnTo>
                  <a:pt x="259" y="34"/>
                </a:lnTo>
                <a:lnTo>
                  <a:pt x="248" y="24"/>
                </a:lnTo>
                <a:lnTo>
                  <a:pt x="236" y="16"/>
                </a:lnTo>
                <a:lnTo>
                  <a:pt x="221" y="9"/>
                </a:lnTo>
                <a:lnTo>
                  <a:pt x="207" y="4"/>
                </a:lnTo>
                <a:lnTo>
                  <a:pt x="190" y="1"/>
                </a:lnTo>
                <a:lnTo>
                  <a:pt x="173" y="0"/>
                </a:lnTo>
                <a:lnTo>
                  <a:pt x="154" y="0"/>
                </a:lnTo>
                <a:lnTo>
                  <a:pt x="137" y="2"/>
                </a:lnTo>
                <a:lnTo>
                  <a:pt x="121" y="6"/>
                </a:lnTo>
                <a:lnTo>
                  <a:pt x="106" y="12"/>
                </a:lnTo>
                <a:lnTo>
                  <a:pt x="92" y="19"/>
                </a:lnTo>
                <a:lnTo>
                  <a:pt x="80" y="26"/>
                </a:lnTo>
                <a:lnTo>
                  <a:pt x="68" y="35"/>
                </a:lnTo>
                <a:lnTo>
                  <a:pt x="58" y="45"/>
                </a:lnTo>
                <a:lnTo>
                  <a:pt x="48" y="55"/>
                </a:lnTo>
                <a:lnTo>
                  <a:pt x="40" y="65"/>
                </a:lnTo>
                <a:lnTo>
                  <a:pt x="31" y="76"/>
                </a:lnTo>
                <a:lnTo>
                  <a:pt x="26" y="87"/>
                </a:lnTo>
                <a:lnTo>
                  <a:pt x="19" y="99"/>
                </a:lnTo>
                <a:lnTo>
                  <a:pt x="15" y="110"/>
                </a:lnTo>
                <a:lnTo>
                  <a:pt x="11" y="122"/>
                </a:lnTo>
                <a:lnTo>
                  <a:pt x="8" y="133"/>
                </a:lnTo>
                <a:lnTo>
                  <a:pt x="8" y="13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Rectangle 16"/>
          <p:cNvSpPr>
            <a:spLocks noChangeArrowheads="1"/>
          </p:cNvSpPr>
          <p:nvPr/>
        </p:nvSpPr>
        <p:spPr bwMode="auto">
          <a:xfrm>
            <a:off x="5425190" y="3124200"/>
            <a:ext cx="457200" cy="457200"/>
          </a:xfrm>
          <a:prstGeom prst="rect">
            <a:avLst/>
          </a:prstGeom>
          <a:solidFill>
            <a:srgbClr val="5C2C04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3" name="Rectangle 17"/>
          <p:cNvSpPr>
            <a:spLocks noChangeArrowheads="1"/>
          </p:cNvSpPr>
          <p:nvPr/>
        </p:nvSpPr>
        <p:spPr bwMode="auto">
          <a:xfrm>
            <a:off x="5486400" y="3200400"/>
            <a:ext cx="315913" cy="304799"/>
          </a:xfrm>
          <a:prstGeom prst="rect">
            <a:avLst/>
          </a:prstGeom>
          <a:solidFill>
            <a:schemeClr val="hlink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75" name="Rectangle 16"/>
          <p:cNvSpPr>
            <a:spLocks noChangeArrowheads="1"/>
          </p:cNvSpPr>
          <p:nvPr/>
        </p:nvSpPr>
        <p:spPr bwMode="auto">
          <a:xfrm>
            <a:off x="3352800" y="3124200"/>
            <a:ext cx="609600" cy="609600"/>
          </a:xfrm>
          <a:prstGeom prst="rect">
            <a:avLst/>
          </a:prstGeom>
          <a:solidFill>
            <a:srgbClr val="F3B09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6" name="Rectangle 16"/>
          <p:cNvSpPr>
            <a:spLocks noChangeArrowheads="1"/>
          </p:cNvSpPr>
          <p:nvPr/>
        </p:nvSpPr>
        <p:spPr bwMode="auto">
          <a:xfrm>
            <a:off x="3443989" y="3200399"/>
            <a:ext cx="457200" cy="457200"/>
          </a:xfrm>
          <a:prstGeom prst="rect">
            <a:avLst/>
          </a:prstGeom>
          <a:solidFill>
            <a:srgbClr val="5C2C04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7" name="Rectangle 17"/>
          <p:cNvSpPr>
            <a:spLocks noChangeArrowheads="1"/>
          </p:cNvSpPr>
          <p:nvPr/>
        </p:nvSpPr>
        <p:spPr bwMode="auto">
          <a:xfrm>
            <a:off x="3505199" y="3276599"/>
            <a:ext cx="315913" cy="304799"/>
          </a:xfrm>
          <a:prstGeom prst="rect">
            <a:avLst/>
          </a:prstGeom>
          <a:solidFill>
            <a:schemeClr val="hlink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7315200" y="2590800"/>
            <a:ext cx="315913" cy="304799"/>
          </a:xfrm>
          <a:prstGeom prst="rect">
            <a:avLst/>
          </a:prstGeom>
          <a:solidFill>
            <a:schemeClr val="hlink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6AB-C956-45C0-8B81-76AAB7545383}" type="datetime1">
              <a:rPr lang="en-US" smtClean="0"/>
              <a:t>4/4/2013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2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69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39" grpId="0" animBg="1"/>
      <p:bldP spid="40" grpId="0" animBg="1"/>
      <p:bldP spid="46" grpId="0" animBg="1"/>
      <p:bldP spid="50" grpId="0" animBg="1"/>
      <p:bldP spid="51" grpId="0" animBg="1"/>
      <p:bldP spid="52" grpId="0" animBg="1"/>
      <p:bldP spid="72" grpId="0" animBg="1"/>
      <p:bldP spid="73" grpId="0" animBg="1"/>
      <p:bldP spid="75" grpId="0" animBg="1"/>
      <p:bldP spid="76" grpId="0" animBg="1"/>
      <p:bldP spid="77" grpId="0" animBg="1"/>
      <p:bldP spid="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>
            <a:lum bright="76000" contrast="12000"/>
          </a:blip>
          <a:srcRect/>
          <a:stretch>
            <a:fillRect/>
          </a:stretch>
        </p:blipFill>
        <p:spPr bwMode="auto">
          <a:xfrm>
            <a:off x="1219200" y="1571092"/>
            <a:ext cx="6477000" cy="30480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6" name="Arc 5"/>
          <p:cNvSpPr/>
          <p:nvPr/>
        </p:nvSpPr>
        <p:spPr>
          <a:xfrm rot="10800000">
            <a:off x="2362200" y="2895600"/>
            <a:ext cx="5022551" cy="1877550"/>
          </a:xfrm>
          <a:prstGeom prst="arc">
            <a:avLst>
              <a:gd name="adj1" fmla="val 9997243"/>
              <a:gd name="adj2" fmla="val 0"/>
            </a:avLst>
          </a:prstGeom>
          <a:ln w="6350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7315200" y="4191000"/>
            <a:ext cx="1447800" cy="685800"/>
          </a:xfrm>
          <a:prstGeom prst="wedgeRoundRectCallout">
            <a:avLst>
              <a:gd name="adj1" fmla="val -52930"/>
              <a:gd name="adj2" fmla="val -6864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Anonymity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1"/>
                </a:solidFill>
              </a:rPr>
              <a:t>broken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8038" y="4800925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Probability of circuits being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compromised</a:t>
            </a:r>
            <a:r>
              <a:rPr lang="en-US" sz="2400" b="1" dirty="0">
                <a:latin typeface="Calibri" pitchFamily="34" charset="0"/>
              </a:rPr>
              <a:t>:</a:t>
            </a:r>
            <a:r>
              <a:rPr lang="en-US" sz="2400" b="1" dirty="0" smtClean="0">
                <a:latin typeface="Calibri" pitchFamily="34" charset="0"/>
              </a:rPr>
              <a:t> </a:t>
            </a:r>
            <a:endParaRPr lang="en-US" sz="2400" b="1" dirty="0">
              <a:latin typeface="Calibri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48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429000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2362200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2209800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581400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2819400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2286000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j019538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79963" y="2154840"/>
            <a:ext cx="8001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9600" y="2209800"/>
            <a:ext cx="6096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37160" y="3107960"/>
            <a:ext cx="82867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Left-Right Arrow 21"/>
          <p:cNvSpPr/>
          <p:nvPr/>
        </p:nvSpPr>
        <p:spPr>
          <a:xfrm rot="1211854">
            <a:off x="746401" y="3159493"/>
            <a:ext cx="1548570" cy="111766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Left-Right Arrow 22"/>
          <p:cNvSpPr/>
          <p:nvPr/>
        </p:nvSpPr>
        <p:spPr>
          <a:xfrm rot="184099">
            <a:off x="2746589" y="3706752"/>
            <a:ext cx="1839333" cy="103638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Left-Right Arrow 23"/>
          <p:cNvSpPr/>
          <p:nvPr/>
        </p:nvSpPr>
        <p:spPr>
          <a:xfrm rot="20104552">
            <a:off x="5228561" y="3505870"/>
            <a:ext cx="1111718" cy="106929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Left-Right Arrow 24"/>
          <p:cNvSpPr/>
          <p:nvPr/>
        </p:nvSpPr>
        <p:spPr>
          <a:xfrm rot="20961745">
            <a:off x="7027017" y="2845198"/>
            <a:ext cx="1116157" cy="11883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3" descr="1713492435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2743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1713492435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7400" y="3352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845828" y="140065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eorgia" pitchFamily="18" charset="0"/>
              </a:rPr>
              <a:t>Threats in Tor</a:t>
            </a: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795756"/>
              </p:ext>
            </p:extLst>
          </p:nvPr>
        </p:nvGraphicFramePr>
        <p:xfrm>
          <a:off x="1837455" y="5181600"/>
          <a:ext cx="3657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10" imgW="1358900" imgH="228600" progId="Equation.3">
                  <p:embed/>
                </p:oleObj>
              </mc:Choice>
              <mc:Fallback>
                <p:oleObj name="Equation" r:id="rId10" imgW="1358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7455" y="5181600"/>
                        <a:ext cx="3657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56860" y="5638800"/>
            <a:ext cx="866103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Assuming </a:t>
            </a:r>
            <a:r>
              <a:rPr lang="en-US" sz="2800" i="1" dirty="0" smtClean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sz="2400" dirty="0" smtClean="0">
                <a:latin typeface="Calibri" pitchFamily="34" charset="0"/>
              </a:rPr>
              <a:t> fraction of the bandwidth is controlled by a malicious authority.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6" name="Rectangle 100"/>
          <p:cNvSpPr txBox="1">
            <a:spLocks noChangeArrowheads="1"/>
          </p:cNvSpPr>
          <p:nvPr/>
        </p:nvSpPr>
        <p:spPr>
          <a:xfrm>
            <a:off x="611188" y="1295400"/>
            <a:ext cx="8294687" cy="581819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Tor relays are run by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volunteers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 they can be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malicious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08E0-627D-48B9-A7B0-52417356604C}" type="datetime1">
              <a:rPr lang="en-US" smtClean="0"/>
              <a:t>4/4/2013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2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 bright="76000" contrast="12000"/>
          </a:blip>
          <a:srcRect/>
          <a:stretch>
            <a:fillRect/>
          </a:stretch>
        </p:blipFill>
        <p:spPr bwMode="auto">
          <a:xfrm>
            <a:off x="1204770" y="1092879"/>
            <a:ext cx="6608553" cy="2931364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997" y="3111500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9437" y="1377924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892274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8553" y="2929824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393924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860524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j019538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79963" y="1729364"/>
            <a:ext cx="8001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29600" y="1784324"/>
            <a:ext cx="6096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7160" y="2682484"/>
            <a:ext cx="82867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eft-Right Arrow 16"/>
          <p:cNvSpPr/>
          <p:nvPr/>
        </p:nvSpPr>
        <p:spPr>
          <a:xfrm rot="1211854">
            <a:off x="746401" y="2734017"/>
            <a:ext cx="1548570" cy="111766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Left-Right Arrow 17"/>
          <p:cNvSpPr/>
          <p:nvPr/>
        </p:nvSpPr>
        <p:spPr>
          <a:xfrm rot="184099">
            <a:off x="2746589" y="3281276"/>
            <a:ext cx="1839333" cy="103638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Left-Right Arrow 18"/>
          <p:cNvSpPr/>
          <p:nvPr/>
        </p:nvSpPr>
        <p:spPr>
          <a:xfrm rot="20104552">
            <a:off x="5228561" y="3080394"/>
            <a:ext cx="1111718" cy="106929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Left-Right Arrow 19"/>
          <p:cNvSpPr/>
          <p:nvPr/>
        </p:nvSpPr>
        <p:spPr>
          <a:xfrm rot="20961745">
            <a:off x="7027017" y="2419722"/>
            <a:ext cx="1116157" cy="11883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2" name="Picture 21" descr="1713492435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07797" y="3048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580013" y="172329"/>
            <a:ext cx="7848600" cy="96483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eorgia" pitchFamily="18" charset="0"/>
              </a:rPr>
              <a:t>Selective </a:t>
            </a:r>
            <a:r>
              <a:rPr lang="en-US" dirty="0" err="1" smtClean="0">
                <a:latin typeface="Georgia" pitchFamily="18" charset="0"/>
              </a:rPr>
              <a:t>DoS</a:t>
            </a:r>
            <a:r>
              <a:rPr lang="en-US" dirty="0" smtClean="0">
                <a:latin typeface="Georgia" pitchFamily="18" charset="0"/>
              </a:rPr>
              <a:t> in Tor</a:t>
            </a:r>
          </a:p>
        </p:txBody>
      </p:sp>
      <p:sp>
        <p:nvSpPr>
          <p:cNvPr id="2" name="Multiply 1"/>
          <p:cNvSpPr/>
          <p:nvPr/>
        </p:nvSpPr>
        <p:spPr>
          <a:xfrm>
            <a:off x="5517720" y="2768600"/>
            <a:ext cx="533400" cy="685800"/>
          </a:xfrm>
          <a:prstGeom prst="mathMultiply">
            <a:avLst>
              <a:gd name="adj1" fmla="val 2091"/>
            </a:avLst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60895"/>
              </p:ext>
            </p:extLst>
          </p:nvPr>
        </p:nvGraphicFramePr>
        <p:xfrm>
          <a:off x="2253954" y="3989250"/>
          <a:ext cx="2304396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8132"/>
                <a:gridCol w="768132"/>
                <a:gridCol w="768132"/>
              </a:tblGrid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Entry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Middle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Exit</a:t>
                      </a:r>
                      <a:endParaRPr lang="en-US" sz="15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405068"/>
              </p:ext>
            </p:extLst>
          </p:nvPr>
        </p:nvGraphicFramePr>
        <p:xfrm>
          <a:off x="5023645" y="4229644"/>
          <a:ext cx="2574792" cy="1341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8264"/>
                <a:gridCol w="858264"/>
                <a:gridCol w="858264"/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Entry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Middle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Exit</a:t>
                      </a:r>
                      <a:endParaRPr lang="en-US" sz="16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Rounded Rectangular Callout 25"/>
          <p:cNvSpPr/>
          <p:nvPr/>
        </p:nvSpPr>
        <p:spPr>
          <a:xfrm>
            <a:off x="7723498" y="3483814"/>
            <a:ext cx="1248787" cy="590550"/>
          </a:xfrm>
          <a:prstGeom prst="wedgeRoundRectCallout">
            <a:avLst>
              <a:gd name="adj1" fmla="val -49680"/>
              <a:gd name="adj2" fmla="val 13869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Not Dropped</a:t>
            </a:r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409140" y="4876800"/>
            <a:ext cx="1248787" cy="457200"/>
          </a:xfrm>
          <a:prstGeom prst="wedgeRoundRectCallout">
            <a:avLst>
              <a:gd name="adj1" fmla="val 82008"/>
              <a:gd name="adj2" fmla="val -4810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Dropped</a:t>
            </a:r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79963" y="4007914"/>
            <a:ext cx="2042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C- </a:t>
            </a:r>
            <a:r>
              <a:rPr lang="en-US" sz="2000" b="1" dirty="0" smtClean="0">
                <a:solidFill>
                  <a:srgbClr val="0070C0"/>
                </a:solidFill>
              </a:rPr>
              <a:t>Compromised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H- Honest Relay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DBBD-C627-4CF2-AE5A-5CEA1680FA01}" type="datetime1">
              <a:rPr lang="en-US" smtClean="0"/>
              <a:t>4/4/2013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6</a:t>
            </a:fld>
            <a:endParaRPr lang="en-US"/>
          </a:p>
        </p:txBody>
      </p:sp>
      <p:sp>
        <p:nvSpPr>
          <p:cNvPr id="30" name="Left-Right Arrow 29"/>
          <p:cNvSpPr/>
          <p:nvPr/>
        </p:nvSpPr>
        <p:spPr>
          <a:xfrm rot="21113493">
            <a:off x="1048155" y="2226105"/>
            <a:ext cx="1548570" cy="75565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8000"/>
              </a:solidFill>
            </a:endParaRPr>
          </a:p>
        </p:txBody>
      </p:sp>
      <p:sp>
        <p:nvSpPr>
          <p:cNvPr id="31" name="Left-Right Arrow 30"/>
          <p:cNvSpPr/>
          <p:nvPr/>
        </p:nvSpPr>
        <p:spPr>
          <a:xfrm rot="20586162">
            <a:off x="3302231" y="1767572"/>
            <a:ext cx="774285" cy="105559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8000"/>
              </a:solidFill>
            </a:endParaRPr>
          </a:p>
        </p:txBody>
      </p:sp>
      <p:sp>
        <p:nvSpPr>
          <p:cNvPr id="32" name="Left-Right Arrow 31"/>
          <p:cNvSpPr/>
          <p:nvPr/>
        </p:nvSpPr>
        <p:spPr>
          <a:xfrm rot="1132629">
            <a:off x="4501495" y="1788032"/>
            <a:ext cx="918387" cy="105986"/>
          </a:xfrm>
          <a:prstGeom prst="left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8000"/>
              </a:solidFill>
            </a:endParaRPr>
          </a:p>
        </p:txBody>
      </p:sp>
      <p:sp>
        <p:nvSpPr>
          <p:cNvPr id="33" name="Left-Right Arrow 32"/>
          <p:cNvSpPr/>
          <p:nvPr/>
        </p:nvSpPr>
        <p:spPr>
          <a:xfrm>
            <a:off x="6050523" y="2032981"/>
            <a:ext cx="2086637" cy="118832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4" name="Picture 33" descr="1713492435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33043" y="1805802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4" descr="1713492435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64723" y="1808913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1117" y="2472526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260600"/>
            <a:ext cx="533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086" y="5954484"/>
            <a:ext cx="663892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23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447800"/>
            <a:ext cx="5257800" cy="441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57800" y="3747682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Calibri" pitchFamily="34" charset="0"/>
              </a:rPr>
              <a:t>Under </a:t>
            </a:r>
            <a:r>
              <a:rPr lang="en-US" sz="2800" b="1" u="sng" dirty="0" smtClean="0">
                <a:solidFill>
                  <a:srgbClr val="FF0000"/>
                </a:solidFill>
                <a:latin typeface="Calibri" pitchFamily="34" charset="0"/>
              </a:rPr>
              <a:t>Selective </a:t>
            </a:r>
            <a:r>
              <a:rPr lang="en-US" sz="2800" b="1" u="sng" dirty="0" err="1" smtClean="0">
                <a:solidFill>
                  <a:srgbClr val="FF0000"/>
                </a:solidFill>
                <a:latin typeface="Calibri" pitchFamily="34" charset="0"/>
              </a:rPr>
              <a:t>DoS</a:t>
            </a:r>
            <a:r>
              <a:rPr lang="en-US" sz="2400" b="1" dirty="0" smtClean="0">
                <a:latin typeface="Calibri" pitchFamily="34" charset="0"/>
              </a:rPr>
              <a:t>: </a:t>
            </a:r>
            <a:endParaRPr lang="en-US" sz="2400" b="1" dirty="0">
              <a:latin typeface="Calibri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832358"/>
              </p:ext>
            </p:extLst>
          </p:nvPr>
        </p:nvGraphicFramePr>
        <p:xfrm>
          <a:off x="5064125" y="4191000"/>
          <a:ext cx="39735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Equation" r:id="rId5" imgW="1968480" imgH="444240" progId="Equation.3">
                  <p:embed/>
                </p:oleObj>
              </mc:Choice>
              <mc:Fallback>
                <p:oleObj name="Equation" r:id="rId5" imgW="1968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4191000"/>
                        <a:ext cx="397351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42986" y="2216834"/>
            <a:ext cx="40010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Calibri" pitchFamily="34" charset="0"/>
              </a:rPr>
              <a:t>Under Normal Condition</a:t>
            </a:r>
            <a:r>
              <a:rPr lang="en-US" sz="2400" b="1" dirty="0" smtClean="0">
                <a:latin typeface="Calibri" pitchFamily="34" charset="0"/>
              </a:rPr>
              <a:t>:</a:t>
            </a:r>
            <a:endParaRPr lang="en-US" sz="2400" b="1" dirty="0">
              <a:latin typeface="Calibri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371736"/>
              </p:ext>
            </p:extLst>
          </p:nvPr>
        </p:nvGraphicFramePr>
        <p:xfrm>
          <a:off x="5638286" y="2895600"/>
          <a:ext cx="2819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Equation" r:id="rId7" imgW="1396800" imgH="228600" progId="Equation.3">
                  <p:embed/>
                </p:oleObj>
              </mc:Choice>
              <mc:Fallback>
                <p:oleObj name="Equation" r:id="rId7" imgW="1396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286" y="2895600"/>
                        <a:ext cx="2819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845828" y="101965"/>
            <a:ext cx="7848600" cy="96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eorgia" pitchFamily="18" charset="0"/>
              </a:rPr>
              <a:t>Impact of Selective </a:t>
            </a:r>
            <a:r>
              <a:rPr lang="en-US" dirty="0" err="1" smtClean="0">
                <a:latin typeface="Georgia" pitchFamily="18" charset="0"/>
              </a:rPr>
              <a:t>DoS</a:t>
            </a:r>
            <a:endParaRPr lang="en-US" dirty="0" smtClean="0">
              <a:latin typeface="Georgia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BFCF-9246-4977-906D-8418A6F994EA}" type="datetime1">
              <a:rPr lang="en-US" smtClean="0"/>
              <a:t>4/4/2013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57957" y="105456"/>
            <a:ext cx="7848600" cy="96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eorgia" pitchFamily="18" charset="0"/>
              </a:rPr>
              <a:t>Our Goal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8114" y="1295400"/>
            <a:ext cx="8072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Design a </a:t>
            </a:r>
            <a:r>
              <a:rPr lang="en-US" sz="2800" b="1" dirty="0" smtClean="0">
                <a:solidFill>
                  <a:srgbClr val="0000FF"/>
                </a:solidFill>
              </a:rPr>
              <a:t>detection mechanism </a:t>
            </a:r>
            <a:r>
              <a:rPr lang="en-US" sz="2800" dirty="0" smtClean="0"/>
              <a:t>that can distinguish compromised circuits from non-compromised circuits.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93781" y="2590800"/>
            <a:ext cx="80725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propose a 2-phase probing algorithm. </a:t>
            </a:r>
          </a:p>
          <a:p>
            <a:endParaRPr lang="en-US" sz="1200" dirty="0"/>
          </a:p>
          <a:p>
            <a:pPr marL="514350" indent="-514350">
              <a:buAutoNum type="arabicPeriod"/>
            </a:pPr>
            <a:r>
              <a:rPr lang="en-US" sz="2800" dirty="0" smtClean="0"/>
              <a:t>Generate candidate circuits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Identify potentially compromised circuits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93780" y="4495800"/>
            <a:ext cx="80725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Threat Model</a:t>
            </a:r>
            <a:r>
              <a:rPr lang="en-US" sz="2800" dirty="0" smtClean="0"/>
              <a:t>:</a:t>
            </a:r>
            <a:endParaRPr lang="en-US" sz="1200" dirty="0"/>
          </a:p>
          <a:p>
            <a:pPr marL="514350" indent="-514350">
              <a:buAutoNum type="arabicPeriod"/>
            </a:pPr>
            <a:r>
              <a:rPr lang="en-US" sz="2800" dirty="0" smtClean="0"/>
              <a:t>Small fraction (~20%) of relays are compromised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Compromised relays perform </a:t>
            </a:r>
            <a:r>
              <a:rPr lang="en-US" sz="2800" dirty="0"/>
              <a:t>s</a:t>
            </a:r>
            <a:r>
              <a:rPr lang="en-US" sz="2800" dirty="0" smtClean="0"/>
              <a:t>elective </a:t>
            </a:r>
            <a:r>
              <a:rPr lang="en-US" sz="2800" dirty="0" err="1" smtClean="0"/>
              <a:t>DoS</a:t>
            </a:r>
            <a:r>
              <a:rPr lang="en-US" sz="2800" dirty="0" smtClean="0"/>
              <a:t> attack.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012B-C492-492A-A1AE-6D973005BD2E}" type="datetime1">
              <a:rPr lang="en-US" smtClean="0"/>
              <a:t>4/4/2013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845828" y="203955"/>
            <a:ext cx="7848600" cy="96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Georgia" pitchFamily="18" charset="0"/>
              </a:rPr>
              <a:t>Our Detection Mechanism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6250" y="1252025"/>
            <a:ext cx="80725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Phase 1.  </a:t>
            </a:r>
            <a:r>
              <a:rPr lang="en-US" sz="2800" dirty="0" smtClean="0"/>
              <a:t>Generate </a:t>
            </a:r>
            <a:r>
              <a:rPr lang="en-US" sz="2800" b="1" i="1" dirty="0" smtClean="0"/>
              <a:t>N</a:t>
            </a:r>
            <a:r>
              <a:rPr lang="en-US" sz="2800" dirty="0" smtClean="0"/>
              <a:t> working Tor circuits and test the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reliability of the circuits by retrieving a web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page through the circuit. </a:t>
            </a:r>
            <a:endParaRPr lang="en-US" sz="28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317701"/>
              </p:ext>
            </p:extLst>
          </p:nvPr>
        </p:nvGraphicFramePr>
        <p:xfrm>
          <a:off x="685800" y="2731770"/>
          <a:ext cx="2618943" cy="36804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72981"/>
                <a:gridCol w="872981"/>
                <a:gridCol w="872981"/>
              </a:tblGrid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Entry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Middle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Exit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ight Arrow 1"/>
          <p:cNvSpPr/>
          <p:nvPr/>
        </p:nvSpPr>
        <p:spPr>
          <a:xfrm>
            <a:off x="3383292" y="4267200"/>
            <a:ext cx="1950708" cy="304800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36797" y="3798332"/>
            <a:ext cx="1507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reliability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68542"/>
              </p:ext>
            </p:extLst>
          </p:nvPr>
        </p:nvGraphicFramePr>
        <p:xfrm>
          <a:off x="5963815" y="2655570"/>
          <a:ext cx="2618943" cy="36804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72981"/>
                <a:gridCol w="872981"/>
                <a:gridCol w="872981"/>
              </a:tblGrid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Entry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Middle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Exit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</a:t>
                      </a:r>
                      <a:endParaRPr lang="en-US" sz="1500" dirty="0"/>
                    </a:p>
                  </a:txBody>
                  <a:tcPr/>
                </a:tc>
              </a:tr>
              <a:tr h="4089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H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798093" y="3276600"/>
            <a:ext cx="289633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95745" y="3657600"/>
            <a:ext cx="289633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19336" y="4072596"/>
            <a:ext cx="289633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33404" y="4467664"/>
            <a:ext cx="289633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59192" y="4876800"/>
            <a:ext cx="289633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>
            <a:off x="5562601" y="5029200"/>
            <a:ext cx="278864" cy="1295400"/>
          </a:xfrm>
          <a:prstGeom prst="leftBrac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707071" y="5029199"/>
            <a:ext cx="1925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Circuits that survive 1</a:t>
            </a:r>
            <a:r>
              <a:rPr lang="en-US" baseline="30000" dirty="0" smtClean="0"/>
              <a:t>st</a:t>
            </a:r>
            <a:r>
              <a:rPr lang="en-US" dirty="0" smtClean="0"/>
              <a:t> phase and passed onto the 2</a:t>
            </a:r>
            <a:r>
              <a:rPr lang="en-US" baseline="30000" dirty="0" smtClean="0"/>
              <a:t>nd</a:t>
            </a:r>
            <a:r>
              <a:rPr lang="en-US" dirty="0" smtClean="0"/>
              <a:t> phase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E1F-134E-4D9F-A91C-632966BB58E6}" type="datetime1">
              <a:rPr lang="en-US" smtClean="0"/>
              <a:t>4/4/2013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F98A-1318-4234-9EBB-5541ADBE11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7105</TotalTime>
  <Words>1127</Words>
  <Application>Microsoft Office PowerPoint</Application>
  <PresentationFormat>On-screen Show (4:3)</PresentationFormat>
  <Paragraphs>348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PowerPoint Presentation</vt:lpstr>
      <vt:lpstr>PowerPoint Presentation</vt:lpstr>
      <vt:lpstr>PowerPoint Presentation</vt:lpstr>
      <vt:lpstr>How Tor Works</vt:lpstr>
      <vt:lpstr>Threats in Tor</vt:lpstr>
      <vt:lpstr>Selective DoS in 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Anupam</dc:creator>
  <cp:lastModifiedBy>Anupam</cp:lastModifiedBy>
  <cp:revision>115</cp:revision>
  <dcterms:created xsi:type="dcterms:W3CDTF">2012-06-17T12:30:07Z</dcterms:created>
  <dcterms:modified xsi:type="dcterms:W3CDTF">2013-04-05T02:47:50Z</dcterms:modified>
</cp:coreProperties>
</file>