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306" r:id="rId3"/>
    <p:sldId id="257" r:id="rId4"/>
    <p:sldId id="260" r:id="rId5"/>
    <p:sldId id="259" r:id="rId6"/>
    <p:sldId id="315" r:id="rId7"/>
    <p:sldId id="283" r:id="rId8"/>
    <p:sldId id="287" r:id="rId9"/>
    <p:sldId id="263" r:id="rId10"/>
    <p:sldId id="266" r:id="rId11"/>
    <p:sldId id="268" r:id="rId12"/>
    <p:sldId id="269" r:id="rId13"/>
    <p:sldId id="267" r:id="rId14"/>
    <p:sldId id="313" r:id="rId15"/>
    <p:sldId id="270" r:id="rId16"/>
    <p:sldId id="271" r:id="rId17"/>
    <p:sldId id="314" r:id="rId18"/>
    <p:sldId id="305" r:id="rId19"/>
    <p:sldId id="310" r:id="rId20"/>
    <p:sldId id="275" r:id="rId21"/>
    <p:sldId id="277" r:id="rId22"/>
    <p:sldId id="303" r:id="rId23"/>
    <p:sldId id="321" r:id="rId24"/>
    <p:sldId id="311" r:id="rId25"/>
    <p:sldId id="285" r:id="rId26"/>
    <p:sldId id="304" r:id="rId27"/>
    <p:sldId id="278" r:id="rId28"/>
    <p:sldId id="312" r:id="rId29"/>
    <p:sldId id="320" r:id="rId30"/>
    <p:sldId id="318" r:id="rId31"/>
    <p:sldId id="319" r:id="rId32"/>
    <p:sldId id="294" r:id="rId33"/>
    <p:sldId id="316" r:id="rId34"/>
    <p:sldId id="317" r:id="rId35"/>
  </p:sldIdLst>
  <p:sldSz cx="9144000" cy="6858000" type="screen4x3"/>
  <p:notesSz cx="9236075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84369" autoAdjust="0"/>
  </p:normalViewPr>
  <p:slideViewPr>
    <p:cSldViewPr>
      <p:cViewPr>
        <p:scale>
          <a:sx n="66" d="100"/>
          <a:sy n="66" d="100"/>
        </p:scale>
        <p:origin x="-94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9A065-1EE9-4163-A1CB-84091A012197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002299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513910"/>
            <a:ext cx="4002299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933B5-BE07-4D70-B37A-6A45A3257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740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5157C-AB77-4623-AEFE-009BCD538EDB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3538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257550"/>
            <a:ext cx="738886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002299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513910"/>
            <a:ext cx="4002299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9F92D-1F12-4E36-8207-DC68A5E8A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8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9F92D-1F12-4E36-8207-DC68A5E8A7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80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changes</a:t>
            </a:r>
            <a:r>
              <a:rPr lang="en-US" baseline="0" dirty="0" smtClean="0"/>
              <a:t> to infrastructure… no required negotiations with CAs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9F92D-1F12-4E36-8207-DC68A5E8A78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45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to current attack</a:t>
            </a:r>
            <a:r>
              <a:rPr lang="en-US" baseline="0" dirty="0" smtClean="0"/>
              <a:t> surface, first is generalized form, go through derivation… across multiple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9F92D-1F12-4E36-8207-DC68A5E8A78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227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Compare to initial all names policy</a:t>
            </a:r>
          </a:p>
          <a:p>
            <a:r>
              <a:rPr lang="en-US" baseline="0" dirty="0" smtClean="0"/>
              <a:t>Hit with the big number 90%</a:t>
            </a:r>
          </a:p>
          <a:p>
            <a:r>
              <a:rPr lang="en-US" baseline="0" dirty="0" smtClean="0"/>
              <a:t>Attack surface is rough estimate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9F92D-1F12-4E36-8207-DC68A5E8A78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23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99.839%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9F92D-1F12-4E36-8207-DC68A5E8A78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Late august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2011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Compromised </a:t>
            </a:r>
            <a:r>
              <a:rPr lang="en-US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july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9F92D-1F12-4E36-8207-DC68A5E8A7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25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9F92D-1F12-4E36-8207-DC68A5E8A7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14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Chrome uses OS certs</a:t>
            </a:r>
          </a:p>
          <a:p>
            <a:r>
              <a:rPr lang="en-US" dirty="0" smtClean="0"/>
              <a:t>Mention how CA</a:t>
            </a:r>
            <a:r>
              <a:rPr lang="en-US" baseline="0" dirty="0" smtClean="0"/>
              <a:t> certs get into browsers… Mozilla 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0F201-FA46-413D-93C5-9D0FAF1B9C7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1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~1320 public keys from more than 650 organizations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D0F201-FA46-413D-93C5-9D0FAF1B9C7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35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certificate has</a:t>
            </a:r>
            <a:r>
              <a:rPr lang="en-US" baseline="0" dirty="0" smtClean="0"/>
              <a:t> signed for almost a quarter of the internet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9F92D-1F12-4E36-8207-DC68A5E8A7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146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35% have ever signed for a .com - 420</a:t>
            </a:r>
          </a:p>
          <a:p>
            <a:r>
              <a:rPr lang="en-US" dirty="0" smtClean="0"/>
              <a:t>20%</a:t>
            </a:r>
            <a:r>
              <a:rPr lang="en-US" baseline="0" dirty="0" smtClean="0"/>
              <a:t> have signed for 10 or more</a:t>
            </a:r>
          </a:p>
          <a:p>
            <a:r>
              <a:rPr lang="en-US" baseline="0" dirty="0" smtClean="0"/>
              <a:t>89.3% have signed for fewer than 10 TLDs</a:t>
            </a:r>
          </a:p>
          <a:p>
            <a:r>
              <a:rPr lang="en-US" baseline="0" dirty="0" smtClean="0"/>
              <a:t>15 -&gt; 80% .com</a:t>
            </a:r>
          </a:p>
          <a:p>
            <a:r>
              <a:rPr lang="en-US" baseline="0" dirty="0" smtClean="0"/>
              <a:t>25 CAs have </a:t>
            </a:r>
            <a:r>
              <a:rPr lang="en-US" baseline="0" dirty="0" err="1" smtClean="0"/>
              <a:t>sigend</a:t>
            </a:r>
            <a:r>
              <a:rPr lang="en-US" baseline="0" dirty="0" smtClean="0"/>
              <a:t> for 90% .com</a:t>
            </a:r>
          </a:p>
          <a:p>
            <a:r>
              <a:rPr lang="en-US" baseline="0" dirty="0" smtClean="0"/>
              <a:t>You can notice the effect of the </a:t>
            </a:r>
            <a:r>
              <a:rPr lang="en-US" baseline="0" dirty="0" err="1" smtClean="0"/>
              <a:t>german</a:t>
            </a:r>
            <a:r>
              <a:rPr lang="en-US" baseline="0" dirty="0" smtClean="0"/>
              <a:t> universities</a:t>
            </a:r>
          </a:p>
          <a:p>
            <a:r>
              <a:rPr lang="en-US" baseline="0" dirty="0" smtClean="0"/>
              <a:t>Having this power is only useful for attackers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9F92D-1F12-4E36-8207-DC68A5E8A7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009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Parse through subject and subject alternative names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9F92D-1F12-4E36-8207-DC68A5E8A78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972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tradeoff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9F92D-1F12-4E36-8207-DC68A5E8A78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89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F74F4D4-7102-47B6-A0C9-60FC53C4B3DA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06560E1-E279-4F08-8C68-F76864E9203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F4D4-7102-47B6-A0C9-60FC53C4B3DA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60E1-E279-4F08-8C68-F76864E9203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F4D4-7102-47B6-A0C9-60FC53C4B3DA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60E1-E279-4F08-8C68-F76864E920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F4D4-7102-47B6-A0C9-60FC53C4B3DA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60E1-E279-4F08-8C68-F76864E920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3F74F4D4-7102-47B6-A0C9-60FC53C4B3DA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06560E1-E279-4F08-8C68-F76864E920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F4D4-7102-47B6-A0C9-60FC53C4B3DA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60E1-E279-4F08-8C68-F76864E920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F4D4-7102-47B6-A0C9-60FC53C4B3DA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60E1-E279-4F08-8C68-F76864E9203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F4D4-7102-47B6-A0C9-60FC53C4B3DA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60E1-E279-4F08-8C68-F76864E9203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F4D4-7102-47B6-A0C9-60FC53C4B3DA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60E1-E279-4F08-8C68-F76864E9203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F4D4-7102-47B6-A0C9-60FC53C4B3DA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60E1-E279-4F08-8C68-F76864E920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F4D4-7102-47B6-A0C9-60FC53C4B3DA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560E1-E279-4F08-8C68-F76864E9203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74F4D4-7102-47B6-A0C9-60FC53C4B3DA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06560E1-E279-4F08-8C68-F76864E92035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eg"/><Relationship Id="rId3" Type="http://schemas.openxmlformats.org/officeDocument/2006/relationships/image" Target="../media/image14.gif"/><Relationship Id="rId7" Type="http://schemas.openxmlformats.org/officeDocument/2006/relationships/image" Target="../media/image18.jp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6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16.gif"/><Relationship Id="rId15" Type="http://schemas.openxmlformats.org/officeDocument/2006/relationships/image" Target="../media/image26.jpeg"/><Relationship Id="rId10" Type="http://schemas.openxmlformats.org/officeDocument/2006/relationships/image" Target="../media/image21.gif"/><Relationship Id="rId4" Type="http://schemas.openxmlformats.org/officeDocument/2006/relationships/image" Target="../media/image15.pn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CAge</a:t>
            </a:r>
            <a:r>
              <a:rPr lang="en-US" dirty="0" smtClean="0"/>
              <a:t>: Taming Certificate Authorities by Inferring Restricted Scopes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By </a:t>
            </a:r>
            <a:r>
              <a:rPr lang="en-US" u="sng" dirty="0" smtClean="0"/>
              <a:t>James Kasten</a:t>
            </a:r>
            <a:r>
              <a:rPr lang="en-US" dirty="0" smtClean="0"/>
              <a:t>, Eric </a:t>
            </a:r>
            <a:r>
              <a:rPr lang="en-US" dirty="0" err="1" smtClean="0"/>
              <a:t>Wustrow</a:t>
            </a:r>
            <a:r>
              <a:rPr lang="en-US" dirty="0" smtClean="0"/>
              <a:t>, and J. Alex </a:t>
            </a:r>
            <a:r>
              <a:rPr lang="en-US" dirty="0" err="1" smtClean="0"/>
              <a:t>Halderman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5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Authority Trust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7801"/>
            <a:ext cx="4523509" cy="4953000"/>
          </a:xfrm>
        </p:spPr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ow many people do you trust?</a:t>
            </a:r>
          </a:p>
          <a:p>
            <a:pPr lvl="1"/>
            <a:r>
              <a:rPr lang="en-US" dirty="0" smtClean="0"/>
              <a:t>Mozilla has 124 root CAs</a:t>
            </a:r>
          </a:p>
          <a:p>
            <a:pPr lvl="1"/>
            <a:r>
              <a:rPr lang="en-US" dirty="0" smtClean="0"/>
              <a:t>Apple trusts 180 root CAs</a:t>
            </a:r>
          </a:p>
          <a:p>
            <a:pPr lvl="1"/>
            <a:r>
              <a:rPr lang="en-US" dirty="0" smtClean="0"/>
              <a:t>Microsoft trusts more than 300 roots (including hidden roots)</a:t>
            </a:r>
          </a:p>
          <a:p>
            <a:r>
              <a:rPr lang="en-US" dirty="0" smtClean="0"/>
              <a:t>Certificates are chained</a:t>
            </a:r>
          </a:p>
          <a:p>
            <a:pPr lvl="1"/>
            <a:r>
              <a:rPr lang="en-US" dirty="0" smtClean="0"/>
              <a:t>Generally without restriction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So, how many people do you really trust?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09" y="1295400"/>
            <a:ext cx="40005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of Trust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1"/>
            <a:ext cx="38862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Querying every public IP yielded 1.9 million unique trusted certs</a:t>
            </a:r>
          </a:p>
          <a:p>
            <a:endParaRPr lang="en-US" dirty="0" smtClean="0"/>
          </a:p>
          <a:p>
            <a:r>
              <a:rPr lang="en-US" dirty="0" smtClean="0"/>
              <a:t>1320 distinct CA certificates</a:t>
            </a:r>
          </a:p>
          <a:p>
            <a:endParaRPr lang="en-US" dirty="0" smtClean="0"/>
          </a:p>
          <a:p>
            <a:r>
              <a:rPr lang="en-US" dirty="0" smtClean="0"/>
              <a:t>More than 650 CA </a:t>
            </a:r>
            <a:r>
              <a:rPr lang="en-US" dirty="0"/>
              <a:t>organizations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1"/>
          <a:stretch/>
        </p:blipFill>
        <p:spPr>
          <a:xfrm>
            <a:off x="4597052" y="1219200"/>
            <a:ext cx="4137373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9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Closer Look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372841"/>
          </a:xfrm>
        </p:spPr>
      </p:pic>
    </p:spTree>
    <p:extLst>
      <p:ext uri="{BB962C8B-B14F-4D97-AF65-F5344CB8AC3E}">
        <p14:creationId xmlns:p14="http://schemas.microsoft.com/office/powerpoint/2010/main" val="40307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1" b="20832"/>
          <a:stretch/>
        </p:blipFill>
        <p:spPr>
          <a:xfrm>
            <a:off x="6505321" y="1295400"/>
            <a:ext cx="2076052" cy="1143000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these CAs?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9144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962400"/>
            <a:ext cx="2063981" cy="20545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02" y="5238472"/>
            <a:ext cx="1876425" cy="71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091" y="4147015"/>
            <a:ext cx="2800607" cy="9057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465" y="3088731"/>
            <a:ext cx="1536700" cy="1536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95400"/>
            <a:ext cx="1564731" cy="156473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34705"/>
            <a:ext cx="1981200" cy="722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618767"/>
            <a:ext cx="1547813" cy="1031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1" y="2990311"/>
            <a:ext cx="1778957" cy="5811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464964"/>
            <a:ext cx="2180844" cy="4206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00" y="1345984"/>
            <a:ext cx="2181600" cy="10924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558504"/>
            <a:ext cx="2057400" cy="5302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92" y="5238472"/>
            <a:ext cx="2841898" cy="8349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7" t="17232" r="26654" b="14549"/>
          <a:stretch/>
        </p:blipFill>
        <p:spPr>
          <a:xfrm>
            <a:off x="5499459" y="5148196"/>
            <a:ext cx="1177448" cy="103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9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Highly Distributed Trust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4000" b="1" dirty="0" smtClean="0"/>
              <a:t>Any trusted CA can sign for any domain</a:t>
            </a:r>
          </a:p>
          <a:p>
            <a:pPr marL="0" indent="0" algn="ctr">
              <a:buNone/>
            </a:pPr>
            <a:endParaRPr lang="en-US" sz="4000" b="1" dirty="0"/>
          </a:p>
          <a:p>
            <a:pPr marL="0" indent="0" algn="ctr">
              <a:buNone/>
            </a:pPr>
            <a:r>
              <a:rPr lang="en-US" sz="2800" b="1" i="1" dirty="0" smtClean="0"/>
              <a:t>Does this violate the principle of least privilege?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15580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Prevalent CA Certificates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1277937"/>
            <a:ext cx="7067550" cy="4819650"/>
          </a:xfrm>
        </p:spPr>
      </p:pic>
      <p:sp>
        <p:nvSpPr>
          <p:cNvPr id="3" name="TextBox 2"/>
          <p:cNvSpPr txBox="1"/>
          <p:nvPr/>
        </p:nvSpPr>
        <p:spPr>
          <a:xfrm>
            <a:off x="4191000" y="1744342"/>
            <a:ext cx="3374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80% of all trusted certificates are signed by 20 CA certs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7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0036"/>
            <a:ext cx="8229600" cy="491545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TLD CA Signing Distribution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67200" y="4234934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420 have ever signed for 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2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CA/TLD Matrix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12624"/>
            <a:ext cx="7788546" cy="4683376"/>
          </a:xfrm>
        </p:spPr>
      </p:pic>
    </p:spTree>
    <p:extLst>
      <p:ext uri="{BB962C8B-B14F-4D97-AF65-F5344CB8AC3E}">
        <p14:creationId xmlns:p14="http://schemas.microsoft.com/office/powerpoint/2010/main" val="38406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3733800" y="4729755"/>
            <a:ext cx="40386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Restricted Scopes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50413" y="1828800"/>
            <a:ext cx="4197787" cy="245019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481" y="2743200"/>
            <a:ext cx="2536519" cy="8203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892259"/>
            <a:ext cx="2514600" cy="11189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1219200"/>
            <a:ext cx="8077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witter.com						google.com</a:t>
            </a:r>
          </a:p>
          <a:p>
            <a:r>
              <a:rPr lang="en-US" dirty="0" smtClean="0"/>
              <a:t>			    wordpress.com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	*</a:t>
            </a:r>
            <a:r>
              <a:rPr lang="en-US" dirty="0" smtClean="0"/>
              <a:t>.fh-rosenheim.de			login.live.com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				addons.mozilla.org</a:t>
            </a:r>
            <a:endParaRPr lang="en-US" dirty="0"/>
          </a:p>
          <a:p>
            <a:r>
              <a:rPr lang="en-US" dirty="0" smtClean="0"/>
              <a:t>		</a:t>
            </a:r>
            <a:r>
              <a:rPr lang="en-US" dirty="0"/>
              <a:t> </a:t>
            </a:r>
            <a:r>
              <a:rPr lang="en-US" dirty="0" smtClean="0"/>
              <a:t>    weblogin.umich.edu</a:t>
            </a:r>
          </a:p>
          <a:p>
            <a:endParaRPr lang="en-US" dirty="0"/>
          </a:p>
          <a:p>
            <a:r>
              <a:rPr lang="en-US" dirty="0" smtClean="0"/>
              <a:t>	facebook.com					    www.cia.gov</a:t>
            </a:r>
          </a:p>
          <a:p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r>
              <a:rPr lang="en-US" dirty="0" smtClean="0"/>
              <a:t>torproject.org</a:t>
            </a:r>
          </a:p>
          <a:p>
            <a:r>
              <a:rPr lang="en-US" dirty="0" smtClean="0"/>
              <a:t>						     *.disney.com</a:t>
            </a:r>
            <a:endParaRPr lang="en-US" dirty="0"/>
          </a:p>
          <a:p>
            <a:r>
              <a:rPr lang="en-US" dirty="0" smtClean="0"/>
              <a:t>	secure.logmein.com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41" b="20743"/>
          <a:stretch/>
        </p:blipFill>
        <p:spPr>
          <a:xfrm>
            <a:off x="4648200" y="5263155"/>
            <a:ext cx="1545164" cy="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4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Inferred Restricted Scopes</a:t>
            </a:r>
          </a:p>
          <a:p>
            <a:pPr lvl="1"/>
            <a:r>
              <a:rPr lang="en-US" dirty="0" smtClean="0"/>
              <a:t>Initialization and Rule Inference</a:t>
            </a:r>
          </a:p>
          <a:p>
            <a:pPr lvl="2"/>
            <a:r>
              <a:rPr lang="en-US" dirty="0" smtClean="0"/>
              <a:t>Attain Ground Truth</a:t>
            </a:r>
          </a:p>
          <a:p>
            <a:pPr lvl="2"/>
            <a:r>
              <a:rPr lang="en-US" dirty="0" smtClean="0"/>
              <a:t>Develop rules based on CA behavior</a:t>
            </a:r>
          </a:p>
          <a:p>
            <a:pPr lvl="1"/>
            <a:r>
              <a:rPr lang="en-US" dirty="0" smtClean="0"/>
              <a:t>Enforcement and Exception Handling</a:t>
            </a:r>
          </a:p>
          <a:p>
            <a:pPr lvl="2"/>
            <a:r>
              <a:rPr lang="en-US" dirty="0" smtClean="0"/>
              <a:t>Implemented at the browser level</a:t>
            </a:r>
          </a:p>
          <a:p>
            <a:pPr lvl="1"/>
            <a:r>
              <a:rPr lang="en-US" dirty="0" smtClean="0"/>
              <a:t>Updating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X.509 Certificate Authority System</a:t>
            </a:r>
            <a:endParaRPr lang="en-US" dirty="0"/>
          </a:p>
          <a:p>
            <a:r>
              <a:rPr lang="en-US" dirty="0" smtClean="0"/>
              <a:t>Certificate Authority (CA) Compromises</a:t>
            </a:r>
          </a:p>
          <a:p>
            <a:r>
              <a:rPr lang="en-US" dirty="0" smtClean="0"/>
              <a:t>Analyze the CA Infrastructure</a:t>
            </a:r>
          </a:p>
          <a:p>
            <a:r>
              <a:rPr lang="en-US" dirty="0" err="1" smtClean="0"/>
              <a:t>CAge</a:t>
            </a:r>
            <a:endParaRPr lang="en-US" dirty="0" smtClean="0"/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86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Initialization and Rule Inference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Collect data on existing CA practices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ertificate scans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Rule Inference Algorithm</a:t>
            </a:r>
          </a:p>
          <a:p>
            <a:pPr lvl="1"/>
            <a:r>
              <a:rPr lang="en-US" dirty="0"/>
              <a:t>Goals</a:t>
            </a:r>
          </a:p>
          <a:p>
            <a:pPr lvl="2"/>
            <a:r>
              <a:rPr lang="en-US" dirty="0"/>
              <a:t>Capture CA’s signing policy</a:t>
            </a:r>
          </a:p>
          <a:p>
            <a:pPr lvl="3"/>
            <a:r>
              <a:rPr lang="en-US" dirty="0"/>
              <a:t>Low false positive </a:t>
            </a:r>
            <a:r>
              <a:rPr lang="en-US" dirty="0" smtClean="0"/>
              <a:t>rate</a:t>
            </a:r>
          </a:p>
          <a:p>
            <a:pPr lvl="1"/>
            <a:r>
              <a:rPr lang="en-US" dirty="0" smtClean="0"/>
              <a:t>Input</a:t>
            </a:r>
          </a:p>
          <a:p>
            <a:pPr lvl="2"/>
            <a:r>
              <a:rPr lang="en-US" dirty="0" smtClean="0"/>
              <a:t>CA domain signing behavior</a:t>
            </a:r>
          </a:p>
          <a:p>
            <a:pPr lvl="1"/>
            <a:r>
              <a:rPr lang="en-US" dirty="0" smtClean="0"/>
              <a:t>Output</a:t>
            </a:r>
          </a:p>
          <a:p>
            <a:pPr lvl="2"/>
            <a:r>
              <a:rPr lang="en-US" dirty="0" smtClean="0"/>
              <a:t>CA Restricted Scopes</a:t>
            </a:r>
          </a:p>
          <a:p>
            <a:pPr lvl="3"/>
            <a:r>
              <a:rPr lang="en-US" dirty="0" smtClean="0"/>
              <a:t>Stored as regular expressions</a:t>
            </a:r>
            <a:endParaRPr lang="en-US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256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Limit Governmental Agencies and Private Companies</a:t>
            </a:r>
          </a:p>
          <a:p>
            <a:pPr lvl="1"/>
            <a:r>
              <a:rPr lang="en-US" dirty="0" smtClean="0"/>
              <a:t>Restrict to personal second-level domains</a:t>
            </a:r>
          </a:p>
          <a:p>
            <a:pPr lvl="2"/>
            <a:r>
              <a:rPr lang="en-US" dirty="0" smtClean="0"/>
              <a:t>*.gov.br</a:t>
            </a:r>
          </a:p>
          <a:p>
            <a:pPr lvl="2"/>
            <a:r>
              <a:rPr lang="en-US" dirty="0" smtClean="0"/>
              <a:t>*.disney.com</a:t>
            </a:r>
          </a:p>
          <a:p>
            <a:endParaRPr lang="en-US" dirty="0" smtClean="0"/>
          </a:p>
          <a:p>
            <a:r>
              <a:rPr lang="en-US" dirty="0"/>
              <a:t>Restrict by Top-Level Domain (TLD)</a:t>
            </a:r>
          </a:p>
          <a:p>
            <a:pPr lvl="1"/>
            <a:r>
              <a:rPr lang="en-US" dirty="0"/>
              <a:t>Have they signed for this TLD before?</a:t>
            </a:r>
          </a:p>
          <a:p>
            <a:pPr lvl="1"/>
            <a:r>
              <a:rPr lang="en-US" dirty="0"/>
              <a:t>How many </a:t>
            </a:r>
            <a:r>
              <a:rPr lang="en-US" dirty="0" smtClean="0"/>
              <a:t>times?</a:t>
            </a:r>
          </a:p>
          <a:p>
            <a:pPr lvl="1"/>
            <a:endParaRPr lang="en-US" dirty="0"/>
          </a:p>
          <a:p>
            <a:r>
              <a:rPr lang="en-US" dirty="0" smtClean="0"/>
              <a:t>Weighted TLD rules</a:t>
            </a:r>
          </a:p>
          <a:p>
            <a:pPr lvl="1"/>
            <a:r>
              <a:rPr lang="en-US" dirty="0"/>
              <a:t>False Positive vs. Protection </a:t>
            </a:r>
            <a:r>
              <a:rPr lang="en-US" dirty="0" smtClean="0"/>
              <a:t>Tradeoff</a:t>
            </a:r>
          </a:p>
          <a:p>
            <a:pPr lvl="2"/>
            <a:r>
              <a:rPr lang="en-US" dirty="0" smtClean="0"/>
              <a:t>Better results if .com TLD is more strict</a:t>
            </a:r>
          </a:p>
        </p:txBody>
      </p:sp>
    </p:spTree>
    <p:extLst>
      <p:ext uri="{BB962C8B-B14F-4D97-AF65-F5344CB8AC3E}">
        <p14:creationId xmlns:p14="http://schemas.microsoft.com/office/powerpoint/2010/main" val="68058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Top-Level Domain Policy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295400"/>
            <a:ext cx="7391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C=JP, O=Japanese Government, OU=</a:t>
            </a:r>
            <a:r>
              <a:rPr lang="en-US" dirty="0" err="1"/>
              <a:t>ApplicationCA</a:t>
            </a:r>
            <a:r>
              <a:rPr lang="en-US" dirty="0"/>
              <a:t> - 54:5A:CB:26:3F:71:CC:94:46:0D:96:53:EA:6B:48:D0:93:FE:42:75</a:t>
            </a:r>
          </a:p>
          <a:p>
            <a:r>
              <a:rPr lang="en-US" dirty="0"/>
              <a:t>	*.</a:t>
            </a:r>
            <a:r>
              <a:rPr lang="en-US" dirty="0" err="1"/>
              <a:t>jp</a:t>
            </a:r>
            <a:r>
              <a:rPr lang="en-US" dirty="0"/>
              <a:t> - 104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 C=JP, O=KAGOYA JAPAN Inc., CN=KAGOYA JAPAN Certification Authority - D8:77:D6:6D:51:49:07:83:60:07:B9:45:15:7F:61:C1:8A:1F:F2:5E</a:t>
            </a:r>
          </a:p>
          <a:p>
            <a:r>
              <a:rPr lang="en-US" dirty="0"/>
              <a:t>	*.</a:t>
            </a:r>
            <a:r>
              <a:rPr lang="en-US" dirty="0" smtClean="0"/>
              <a:t>com - 63</a:t>
            </a:r>
            <a:endParaRPr lang="en-US" dirty="0"/>
          </a:p>
          <a:p>
            <a:r>
              <a:rPr lang="en-US" dirty="0"/>
              <a:t>	*.info - 1</a:t>
            </a:r>
          </a:p>
          <a:p>
            <a:r>
              <a:rPr lang="en-US" dirty="0"/>
              <a:t>	*.</a:t>
            </a:r>
            <a:r>
              <a:rPr lang="en-US" dirty="0" err="1"/>
              <a:t>jp</a:t>
            </a:r>
            <a:r>
              <a:rPr lang="en-US" dirty="0"/>
              <a:t> - 78</a:t>
            </a:r>
          </a:p>
          <a:p>
            <a:r>
              <a:rPr lang="en-US" dirty="0"/>
              <a:t>	*</a:t>
            </a:r>
            <a:r>
              <a:rPr lang="en-US" dirty="0" err="1"/>
              <a:t>.net</a:t>
            </a:r>
            <a:r>
              <a:rPr lang="en-US" dirty="0"/>
              <a:t> - 12</a:t>
            </a:r>
          </a:p>
          <a:p>
            <a:r>
              <a:rPr lang="en-US" dirty="0"/>
              <a:t>	*.biz - 4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 C=JP, O=LGPKI, OU=Application CA G2 - 7F:B8:5D:8E:C4:18:6B:C6:7D:CC:2E:E9:AE:CE:34:E7:17:5D:E0:A1</a:t>
            </a:r>
          </a:p>
          <a:p>
            <a:r>
              <a:rPr lang="en-US" dirty="0"/>
              <a:t>	*.</a:t>
            </a:r>
            <a:r>
              <a:rPr lang="en-US" dirty="0" err="1"/>
              <a:t>jp</a:t>
            </a:r>
            <a:r>
              <a:rPr lang="en-US" dirty="0"/>
              <a:t> - 148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6893" y="1858028"/>
            <a:ext cx="335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sign for:  </a:t>
            </a:r>
            <a:r>
              <a:rPr lang="en-US" dirty="0" smtClean="0">
                <a:solidFill>
                  <a:srgbClr val="FF0000"/>
                </a:solidFill>
              </a:rPr>
              <a:t>*.</a:t>
            </a:r>
            <a:r>
              <a:rPr lang="en-US" dirty="0" err="1" smtClean="0">
                <a:solidFill>
                  <a:srgbClr val="FF0000"/>
                </a:solidFill>
              </a:rPr>
              <a:t>jp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Can sign for:  </a:t>
            </a:r>
            <a:r>
              <a:rPr lang="en-US" dirty="0" smtClean="0">
                <a:solidFill>
                  <a:srgbClr val="FF0000"/>
                </a:solidFill>
              </a:rPr>
              <a:t>*.com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*.info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*.</a:t>
            </a:r>
            <a:r>
              <a:rPr lang="en-US" dirty="0" err="1" smtClean="0">
                <a:solidFill>
                  <a:srgbClr val="FF0000"/>
                </a:solidFill>
              </a:rPr>
              <a:t>jp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*</a:t>
            </a:r>
            <a:r>
              <a:rPr lang="en-US" dirty="0" err="1" smtClean="0">
                <a:solidFill>
                  <a:srgbClr val="FF0000"/>
                </a:solidFill>
              </a:rPr>
              <a:t>.net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*.biz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Can sign for:  </a:t>
            </a:r>
            <a:r>
              <a:rPr lang="en-US" dirty="0" smtClean="0">
                <a:solidFill>
                  <a:srgbClr val="FF0000"/>
                </a:solidFill>
              </a:rPr>
              <a:t>*.</a:t>
            </a:r>
            <a:r>
              <a:rPr lang="en-US" dirty="0" err="1" smtClean="0">
                <a:solidFill>
                  <a:srgbClr val="FF0000"/>
                </a:solidFill>
              </a:rPr>
              <a:t>jp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1981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Exceptions - 0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898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Top-Level Domain Policy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8200" y="1295400"/>
            <a:ext cx="7391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C=JP, O=Japanese Government, OU=</a:t>
            </a:r>
            <a:r>
              <a:rPr lang="en-US" dirty="0" err="1"/>
              <a:t>ApplicationCA</a:t>
            </a:r>
            <a:r>
              <a:rPr lang="en-US" dirty="0"/>
              <a:t> - 54:5A:CB:26:3F:71:CC:94:46:0D:96:53:EA:6B:48:D0:93:FE:42:75</a:t>
            </a:r>
          </a:p>
          <a:p>
            <a:r>
              <a:rPr lang="en-US" dirty="0"/>
              <a:t>	*.</a:t>
            </a:r>
            <a:r>
              <a:rPr lang="en-US" dirty="0" err="1"/>
              <a:t>jp</a:t>
            </a:r>
            <a:r>
              <a:rPr lang="en-US" dirty="0"/>
              <a:t> - 104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 C=JP, O=KAGOYA JAPAN Inc., CN=KAGOYA JAPAN Certification Authority - D8:77:D6:6D:51:49:07:83:60:07:B9:45:15:7F:61:C1:8A:1F:F2:5E</a:t>
            </a:r>
          </a:p>
          <a:p>
            <a:r>
              <a:rPr lang="en-US" dirty="0"/>
              <a:t>	*.</a:t>
            </a:r>
            <a:r>
              <a:rPr lang="en-US" dirty="0" smtClean="0"/>
              <a:t>com - 63</a:t>
            </a:r>
            <a:endParaRPr lang="en-US" dirty="0"/>
          </a:p>
          <a:p>
            <a:r>
              <a:rPr lang="en-US" dirty="0"/>
              <a:t>	*.info - 1</a:t>
            </a:r>
          </a:p>
          <a:p>
            <a:r>
              <a:rPr lang="en-US" dirty="0"/>
              <a:t>	*.</a:t>
            </a:r>
            <a:r>
              <a:rPr lang="en-US" dirty="0" err="1"/>
              <a:t>jp</a:t>
            </a:r>
            <a:r>
              <a:rPr lang="en-US" dirty="0"/>
              <a:t> - 78</a:t>
            </a:r>
          </a:p>
          <a:p>
            <a:r>
              <a:rPr lang="en-US" dirty="0"/>
              <a:t>	*</a:t>
            </a:r>
            <a:r>
              <a:rPr lang="en-US" dirty="0" err="1"/>
              <a:t>.net</a:t>
            </a:r>
            <a:r>
              <a:rPr lang="en-US" dirty="0"/>
              <a:t> - 12</a:t>
            </a:r>
          </a:p>
          <a:p>
            <a:r>
              <a:rPr lang="en-US" dirty="0"/>
              <a:t>	*.biz - 4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 C=JP, O=LGPKI, OU=Application CA G2 - 7F:B8:5D:8E:C4:18:6B:C6:7D:CC:2E:E9:AE:CE:34:E7:17:5D:E0:A1</a:t>
            </a:r>
          </a:p>
          <a:p>
            <a:r>
              <a:rPr lang="en-US" dirty="0"/>
              <a:t>	*.</a:t>
            </a:r>
            <a:r>
              <a:rPr lang="en-US" dirty="0" err="1"/>
              <a:t>jp</a:t>
            </a:r>
            <a:r>
              <a:rPr lang="en-US" dirty="0"/>
              <a:t> - 148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16893" y="1858028"/>
            <a:ext cx="3352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sign for:  </a:t>
            </a:r>
            <a:r>
              <a:rPr lang="en-US" dirty="0" smtClean="0">
                <a:solidFill>
                  <a:srgbClr val="FF0000"/>
                </a:solidFill>
              </a:rPr>
              <a:t>*.</a:t>
            </a:r>
            <a:r>
              <a:rPr lang="en-US" dirty="0" err="1" smtClean="0">
                <a:solidFill>
                  <a:srgbClr val="FF0000"/>
                </a:solidFill>
              </a:rPr>
              <a:t>jp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Can sign for:  </a:t>
            </a:r>
            <a:r>
              <a:rPr lang="en-US" dirty="0" smtClean="0">
                <a:solidFill>
                  <a:srgbClr val="FF0000"/>
                </a:solidFill>
              </a:rPr>
              <a:t>*.com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*.</a:t>
            </a:r>
            <a:r>
              <a:rPr lang="en-US" dirty="0" err="1" smtClean="0">
                <a:solidFill>
                  <a:srgbClr val="FF0000"/>
                </a:solidFill>
              </a:rPr>
              <a:t>jp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*</a:t>
            </a:r>
            <a:r>
              <a:rPr lang="en-US" dirty="0" err="1" smtClean="0">
                <a:solidFill>
                  <a:srgbClr val="FF0000"/>
                </a:solidFill>
              </a:rPr>
              <a:t>.net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               *.biz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Can sign for:  </a:t>
            </a:r>
            <a:r>
              <a:rPr lang="en-US" dirty="0" smtClean="0">
                <a:solidFill>
                  <a:srgbClr val="FF0000"/>
                </a:solidFill>
              </a:rPr>
              <a:t>*.</a:t>
            </a:r>
            <a:r>
              <a:rPr lang="en-US" dirty="0" err="1" smtClean="0">
                <a:solidFill>
                  <a:srgbClr val="FF0000"/>
                </a:solidFill>
              </a:rPr>
              <a:t>jp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/>
              <a:t>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1981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Exceptions - </a:t>
            </a:r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98932" y="3516868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www.interbrandjapan-seminar.info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4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Enforcement and Exception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191000" cy="4937760"/>
          </a:xfrm>
        </p:spPr>
        <p:txBody>
          <a:bodyPr/>
          <a:lstStyle/>
          <a:p>
            <a:r>
              <a:rPr lang="en-US" dirty="0" smtClean="0"/>
              <a:t>Browser additionally checks CA against rules</a:t>
            </a:r>
          </a:p>
          <a:p>
            <a:pPr lvl="1"/>
            <a:r>
              <a:rPr lang="en-US" dirty="0" smtClean="0"/>
              <a:t>Incentives align</a:t>
            </a:r>
            <a:endParaRPr lang="en-US" dirty="0"/>
          </a:p>
          <a:p>
            <a:pPr lvl="1"/>
            <a:r>
              <a:rPr lang="en-US" dirty="0" smtClean="0"/>
              <a:t>Restrictions applied immediately</a:t>
            </a:r>
            <a:endParaRPr lang="en-US" dirty="0"/>
          </a:p>
          <a:p>
            <a:r>
              <a:rPr lang="en-US" dirty="0" smtClean="0"/>
              <a:t>Exceptions</a:t>
            </a:r>
          </a:p>
          <a:p>
            <a:pPr lvl="1"/>
            <a:r>
              <a:rPr lang="en-US" dirty="0" smtClean="0"/>
              <a:t>Check for updates</a:t>
            </a:r>
          </a:p>
          <a:p>
            <a:pPr lvl="1"/>
            <a:r>
              <a:rPr lang="en-US" dirty="0" smtClean="0"/>
              <a:t>Issue warning to the user</a:t>
            </a:r>
          </a:p>
          <a:p>
            <a:pPr lvl="1"/>
            <a:r>
              <a:rPr lang="en-US" dirty="0" smtClean="0"/>
              <a:t>Ask if the user would like to report for further analysis</a:t>
            </a:r>
          </a:p>
          <a:p>
            <a:pPr lvl="2"/>
            <a:r>
              <a:rPr lang="en-US" dirty="0" smtClean="0"/>
              <a:t>Multi-Path probing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10" y="1676400"/>
            <a:ext cx="4062629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– Defense in Depth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Small set of examples</a:t>
            </a:r>
          </a:p>
          <a:p>
            <a:endParaRPr lang="en-US" dirty="0"/>
          </a:p>
          <a:p>
            <a:r>
              <a:rPr lang="en-US" dirty="0" smtClean="0"/>
              <a:t>Small Commercial or Private CA</a:t>
            </a:r>
          </a:p>
          <a:p>
            <a:pPr lvl="1"/>
            <a:r>
              <a:rPr lang="en-US" dirty="0" smtClean="0"/>
              <a:t>Would have limited the </a:t>
            </a:r>
            <a:r>
              <a:rPr lang="en-US" dirty="0" err="1" smtClean="0"/>
              <a:t>DigiNotar</a:t>
            </a:r>
            <a:r>
              <a:rPr lang="en-US" dirty="0" smtClean="0"/>
              <a:t> Attack</a:t>
            </a:r>
          </a:p>
          <a:p>
            <a:pPr lvl="2"/>
            <a:r>
              <a:rPr lang="en-US" dirty="0" smtClean="0"/>
              <a:t>Compromised CA hadn’t signed for any .com certificates</a:t>
            </a:r>
          </a:p>
          <a:p>
            <a:pPr lvl="1"/>
            <a:endParaRPr lang="en-US" dirty="0"/>
          </a:p>
          <a:p>
            <a:r>
              <a:rPr lang="en-US" dirty="0" smtClean="0"/>
              <a:t>Large Commercial CA</a:t>
            </a:r>
          </a:p>
          <a:p>
            <a:pPr lvl="1"/>
            <a:r>
              <a:rPr lang="en-US" dirty="0" smtClean="0"/>
              <a:t>Not effective against the </a:t>
            </a:r>
            <a:r>
              <a:rPr lang="en-US" dirty="0" err="1" smtClean="0"/>
              <a:t>Comodo</a:t>
            </a:r>
            <a:r>
              <a:rPr lang="en-US" dirty="0" smtClean="0"/>
              <a:t> Attack</a:t>
            </a:r>
          </a:p>
          <a:p>
            <a:pPr lvl="2"/>
            <a:r>
              <a:rPr lang="en-US" dirty="0" smtClean="0"/>
              <a:t>CA had signed 25,000 other .com certificates</a:t>
            </a:r>
          </a:p>
        </p:txBody>
      </p:sp>
    </p:spTree>
    <p:extLst>
      <p:ext uri="{BB962C8B-B14F-4D97-AF65-F5344CB8AC3E}">
        <p14:creationId xmlns:p14="http://schemas.microsoft.com/office/powerpoint/2010/main" val="10510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Surface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Attack Surface </a:t>
            </a:r>
            <a:r>
              <a:rPr lang="en-US" dirty="0" smtClean="0"/>
              <a:t>Metric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Current attack </a:t>
            </a:r>
            <a:r>
              <a:rPr lang="en-US" dirty="0"/>
              <a:t>s</a:t>
            </a:r>
            <a:r>
              <a:rPr lang="en-US" dirty="0" smtClean="0"/>
              <a:t>urface</a:t>
            </a:r>
            <a:endParaRPr lang="en-US" dirty="0"/>
          </a:p>
          <a:p>
            <a:pPr lvl="1"/>
            <a:r>
              <a:rPr lang="en-US" dirty="0"/>
              <a:t>(# Protected Domains) x (# CA certs)</a:t>
            </a:r>
          </a:p>
          <a:p>
            <a:pPr lvl="2"/>
            <a:r>
              <a:rPr lang="en-US" dirty="0"/>
              <a:t>2.5 million unique </a:t>
            </a:r>
            <a:r>
              <a:rPr lang="en-US" dirty="0" smtClean="0"/>
              <a:t>protected domains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66800" y="1906044"/>
                <a:ext cx="6553200" cy="1415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800" i="1"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𝐶𝐴𝑠</m:t>
                          </m:r>
                        </m:sub>
                        <m:sup/>
                        <m:e>
                          <m:r>
                            <a:rPr lang="en-US" sz="2800" i="1">
                              <a:latin typeface="Cambria Math"/>
                            </a:rPr>
                            <m:t>𝑑𝑜𝑚𝑎𝑖𝑛𝑠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_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𝑐𝑎𝑛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_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𝑠𝑖𝑔𝑛</m:t>
                          </m:r>
                          <m:r>
                            <a:rPr lang="en-US" sz="2800" i="1">
                              <a:latin typeface="Cambria Math"/>
                            </a:rPr>
                            <m:t>[</m:t>
                          </m:r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  <m:r>
                            <a:rPr lang="en-US" sz="2800" i="1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906044"/>
                <a:ext cx="6553200" cy="14153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36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Surface with TLD Policy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" y="1495425"/>
            <a:ext cx="757237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Issued on per domain basis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echanisms based on inference are subject to attack</a:t>
            </a:r>
          </a:p>
          <a:p>
            <a:pPr lvl="1"/>
            <a:endParaRPr lang="en-US" dirty="0"/>
          </a:p>
          <a:p>
            <a:r>
              <a:rPr lang="en-US" dirty="0" smtClean="0"/>
              <a:t>Attack Scenario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91000"/>
            <a:ext cx="2438400" cy="7721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114800" y="3706132"/>
            <a:ext cx="3352800" cy="2161267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28913"/>
            <a:ext cx="1496333" cy="14963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62600" y="50393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*.</a:t>
            </a:r>
            <a:r>
              <a:rPr lang="en-US" sz="2800" dirty="0" err="1" smtClean="0"/>
              <a:t>nl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2876399"/>
            <a:ext cx="2266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*.google.com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453414" y="5715000"/>
            <a:ext cx="2266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2800" dirty="0" smtClean="0"/>
              <a:t>acebook.com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882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Issued on per domain basis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echanisms based on inference are subject to attack</a:t>
            </a:r>
          </a:p>
          <a:p>
            <a:pPr lvl="1"/>
            <a:endParaRPr lang="en-US" dirty="0"/>
          </a:p>
          <a:p>
            <a:r>
              <a:rPr lang="en-US" dirty="0" smtClean="0"/>
              <a:t>Attack Scenario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91000"/>
            <a:ext cx="2438400" cy="7721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114800" y="3706132"/>
            <a:ext cx="3352800" cy="2161267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28913"/>
            <a:ext cx="1496333" cy="14963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62600" y="50393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*.</a:t>
            </a:r>
            <a:r>
              <a:rPr lang="en-US" sz="2800" dirty="0" err="1" smtClean="0"/>
              <a:t>nl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2876399"/>
            <a:ext cx="2266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*.google.com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453414" y="5715000"/>
            <a:ext cx="2266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2800" dirty="0" smtClean="0"/>
              <a:t>acebook.com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869624" y="5191780"/>
            <a:ext cx="2266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blackhat3.com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3290409"/>
            <a:ext cx="2266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blackhat1.com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869623" y="4191000"/>
            <a:ext cx="2266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blackhat2.com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88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Secure Online Transactions</a:t>
            </a:r>
          </a:p>
          <a:p>
            <a:pPr lvl="1"/>
            <a:r>
              <a:rPr lang="en-US" dirty="0" smtClean="0"/>
              <a:t>Electronic Commerce</a:t>
            </a:r>
          </a:p>
          <a:p>
            <a:pPr lvl="1"/>
            <a:r>
              <a:rPr lang="en-US" dirty="0" smtClean="0"/>
              <a:t>Banking</a:t>
            </a:r>
          </a:p>
          <a:p>
            <a:pPr lvl="1"/>
            <a:r>
              <a:rPr lang="en-US" dirty="0" smtClean="0"/>
              <a:t>Secure Email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HTTPS</a:t>
            </a:r>
          </a:p>
          <a:p>
            <a:pPr lvl="1"/>
            <a:r>
              <a:rPr lang="en-US" dirty="0" smtClean="0"/>
              <a:t>Transport </a:t>
            </a:r>
            <a:r>
              <a:rPr lang="en-US" dirty="0"/>
              <a:t>Layer Security (TLS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 smtClean="0"/>
              <a:t>Confidentiality</a:t>
            </a:r>
          </a:p>
          <a:p>
            <a:pPr lvl="2"/>
            <a:r>
              <a:rPr lang="en-US" dirty="0" smtClean="0"/>
              <a:t>Integrity</a:t>
            </a:r>
          </a:p>
          <a:p>
            <a:pPr lvl="2"/>
            <a:r>
              <a:rPr lang="en-US" i="1" dirty="0" smtClean="0"/>
              <a:t>Authenticity</a:t>
            </a:r>
          </a:p>
        </p:txBody>
      </p:sp>
    </p:spTree>
    <p:extLst>
      <p:ext uri="{BB962C8B-B14F-4D97-AF65-F5344CB8AC3E}">
        <p14:creationId xmlns:p14="http://schemas.microsoft.com/office/powerpoint/2010/main" val="28499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Issued on per domain basis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echanisms based on inference are subject to attack</a:t>
            </a:r>
          </a:p>
          <a:p>
            <a:pPr lvl="1"/>
            <a:endParaRPr lang="en-US" dirty="0"/>
          </a:p>
          <a:p>
            <a:r>
              <a:rPr lang="en-US" dirty="0" smtClean="0"/>
              <a:t>Attack Scenario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91000"/>
            <a:ext cx="2438400" cy="77216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114800" y="3706132"/>
            <a:ext cx="3352800" cy="2161267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28913"/>
            <a:ext cx="1496333" cy="14963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62600" y="50393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*.</a:t>
            </a:r>
            <a:r>
              <a:rPr lang="en-US" sz="2800" dirty="0" err="1" smtClean="0"/>
              <a:t>nl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2876399"/>
            <a:ext cx="2266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*.google.com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453414" y="5715000"/>
            <a:ext cx="2266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2800" dirty="0" smtClean="0"/>
              <a:t>acebook.com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869624" y="5191780"/>
            <a:ext cx="2266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blackhat3.com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3290409"/>
            <a:ext cx="2266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blackhat1.com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869623" y="4191000"/>
            <a:ext cx="2266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blackhat2.com</a:t>
            </a:r>
            <a:endParaRPr lang="en-US" sz="2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608" y="2876398"/>
            <a:ext cx="545135" cy="5050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532" y="3813629"/>
            <a:ext cx="545135" cy="50507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21" y="4786765"/>
            <a:ext cx="545135" cy="50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9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Issued on per domain basis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echanisms based on inference are subject to attack</a:t>
            </a:r>
          </a:p>
          <a:p>
            <a:pPr lvl="1"/>
            <a:endParaRPr lang="en-US" dirty="0"/>
          </a:p>
          <a:p>
            <a:r>
              <a:rPr lang="en-US" dirty="0" smtClean="0"/>
              <a:t>Attack Scenario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91000"/>
            <a:ext cx="2438400" cy="772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28913"/>
            <a:ext cx="1496333" cy="14963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62600" y="50393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*.</a:t>
            </a:r>
            <a:r>
              <a:rPr lang="en-US" sz="2800" dirty="0" err="1" smtClean="0"/>
              <a:t>nl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2876399"/>
            <a:ext cx="2266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*.google.com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453414" y="5715000"/>
            <a:ext cx="2266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</a:t>
            </a:r>
            <a:r>
              <a:rPr lang="en-US" sz="2800" dirty="0" smtClean="0"/>
              <a:t>acebook.com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869624" y="5191780"/>
            <a:ext cx="2266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blackhat3.com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3290409"/>
            <a:ext cx="2266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blackhat1.com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869623" y="4191000"/>
            <a:ext cx="2266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blackhat2.com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206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 Violations after 6 Months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8162091" cy="4648200"/>
          </a:xfrm>
        </p:spPr>
      </p:pic>
    </p:spTree>
    <p:extLst>
      <p:ext uri="{BB962C8B-B14F-4D97-AF65-F5344CB8AC3E}">
        <p14:creationId xmlns:p14="http://schemas.microsoft.com/office/powerpoint/2010/main" val="23451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CAs do not use their unconstrained signing power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CA signing behavior is generally static</a:t>
            </a:r>
          </a:p>
          <a:p>
            <a:pPr lvl="1"/>
            <a:r>
              <a:rPr lang="en-US" dirty="0" smtClean="0"/>
              <a:t>CA profiles can be developed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Restricted scopes can dramatically reduce the attack surface</a:t>
            </a:r>
          </a:p>
          <a:p>
            <a:endParaRPr lang="en-US" dirty="0" smtClean="0"/>
          </a:p>
          <a:p>
            <a:r>
              <a:rPr lang="en-US" dirty="0" smtClean="0"/>
              <a:t>The cost of deploying </a:t>
            </a:r>
            <a:r>
              <a:rPr lang="en-US" dirty="0" err="1" smtClean="0"/>
              <a:t>CAge</a:t>
            </a:r>
            <a:r>
              <a:rPr lang="en-US" dirty="0" smtClean="0"/>
              <a:t> is relatively 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42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sz="4400" b="1" dirty="0" smtClean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48591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TLS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Defends against Man-in-the-Middle Attack</a:t>
            </a:r>
          </a:p>
        </p:txBody>
      </p:sp>
      <p:pic>
        <p:nvPicPr>
          <p:cNvPr id="1026" name="Picture 2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3" y="4114800"/>
            <a:ext cx="1824228" cy="112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42767"/>
            <a:ext cx="1824228" cy="112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ames\AppData\Local\Microsoft\Windows\Temporary Internet Files\Content.IE5\R73RTLN2\MC9004348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72626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40537" y="3358478"/>
            <a:ext cx="1038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Bank</a:t>
            </a:r>
            <a:endParaRPr lang="en-US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6651" y="358796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You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54582" y="2438400"/>
            <a:ext cx="1198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Mallory</a:t>
            </a:r>
            <a:endParaRPr lang="en-US" sz="20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548890" y="4800600"/>
            <a:ext cx="402336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276600" y="44312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bank account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548890" y="5105400"/>
            <a:ext cx="402336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00559" y="5230715"/>
            <a:ext cx="180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Sensitive info 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981200" y="3358478"/>
            <a:ext cx="1295400" cy="5988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230651" y="3657885"/>
            <a:ext cx="1045950" cy="4569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5304006" y="3657886"/>
            <a:ext cx="1325394" cy="64810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486400" y="3358478"/>
            <a:ext cx="1143000" cy="5988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221174" y="3014386"/>
            <a:ext cx="2655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bank account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253228" y="2867707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bank account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4876800" y="4114800"/>
            <a:ext cx="180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Sensitive info 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2527277" y="3981940"/>
            <a:ext cx="1803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Sensitive info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93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X.509 Certificate</a:t>
            </a:r>
          </a:p>
          <a:p>
            <a:pPr lvl="1"/>
            <a:r>
              <a:rPr lang="en-US" dirty="0" smtClean="0"/>
              <a:t>Ties domain to public key</a:t>
            </a:r>
          </a:p>
          <a:p>
            <a:pPr lvl="1"/>
            <a:r>
              <a:rPr lang="en-US" dirty="0" smtClean="0"/>
              <a:t>Contains</a:t>
            </a:r>
          </a:p>
          <a:p>
            <a:pPr lvl="2"/>
            <a:r>
              <a:rPr lang="en-US" dirty="0" smtClean="0"/>
              <a:t>Subject</a:t>
            </a:r>
          </a:p>
          <a:p>
            <a:pPr lvl="3"/>
            <a:r>
              <a:rPr lang="en-US" dirty="0" smtClean="0"/>
              <a:t>Common Name (CN)</a:t>
            </a:r>
          </a:p>
          <a:p>
            <a:pPr lvl="4"/>
            <a:r>
              <a:rPr lang="en-US" dirty="0" smtClean="0"/>
              <a:t>Domain</a:t>
            </a:r>
            <a:endParaRPr lang="en-US" dirty="0"/>
          </a:p>
          <a:p>
            <a:pPr lvl="2"/>
            <a:r>
              <a:rPr lang="en-US" dirty="0"/>
              <a:t>Subject’s Public Key</a:t>
            </a:r>
          </a:p>
          <a:p>
            <a:pPr lvl="2"/>
            <a:r>
              <a:rPr lang="en-US" dirty="0"/>
              <a:t>Issuer </a:t>
            </a:r>
            <a:r>
              <a:rPr lang="en-US" dirty="0" smtClean="0"/>
              <a:t>(Certificate Authority)</a:t>
            </a:r>
          </a:p>
          <a:p>
            <a:pPr lvl="2"/>
            <a:r>
              <a:rPr lang="en-US" dirty="0" smtClean="0"/>
              <a:t>Validity Period</a:t>
            </a:r>
          </a:p>
          <a:p>
            <a:pPr lvl="2"/>
            <a:r>
              <a:rPr lang="en-US" dirty="0" smtClean="0"/>
              <a:t>Basic Constraints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85059"/>
            <a:ext cx="3886200" cy="482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3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 Certificate 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</a:p>
          <a:p>
            <a:pPr lvl="1"/>
            <a:r>
              <a:rPr lang="en-US" dirty="0" smtClean="0"/>
              <a:t>Request a certificate from a CA</a:t>
            </a:r>
            <a:endParaRPr lang="en-US" dirty="0"/>
          </a:p>
          <a:p>
            <a:pPr lvl="1"/>
            <a:r>
              <a:rPr lang="en-US" dirty="0" smtClean="0"/>
              <a:t>CA verifies ownership of the domain</a:t>
            </a:r>
          </a:p>
          <a:p>
            <a:pPr lvl="1"/>
            <a:r>
              <a:rPr lang="en-US" dirty="0" smtClean="0"/>
              <a:t>CA issues signed certificate</a:t>
            </a:r>
            <a:endParaRPr lang="en-US" dirty="0"/>
          </a:p>
          <a:p>
            <a:r>
              <a:rPr lang="en-US" dirty="0" smtClean="0"/>
              <a:t>Authentication</a:t>
            </a:r>
          </a:p>
        </p:txBody>
      </p:sp>
      <p:pic>
        <p:nvPicPr>
          <p:cNvPr id="4" name="Picture 3" descr="C:\Users\James\AppData\Local\Microsoft\Windows\Temporary Internet Files\Content.IE5\R73RTLN2\MC90043484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95596"/>
            <a:ext cx="1895604" cy="189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C:\Users\James\AppData\Local\Microsoft\Windows\Temporary Internet Files\Content.IE5\BUOLO7KO\MC90043163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574" y="420299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5726668"/>
            <a:ext cx="1807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domain.com</a:t>
            </a:r>
            <a:endParaRPr lang="en-US" dirty="0"/>
          </a:p>
        </p:txBody>
      </p:sp>
      <p:pic>
        <p:nvPicPr>
          <p:cNvPr id="8" name="Picture 5" descr="C:\Users\James\AppData\Local\Microsoft\Windows\Temporary Internet Files\Content.IE5\BUOLO7KO\MC90043482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887" y="542459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James\AppData\Local\Microsoft\Windows\Temporary Internet Files\Content.IE5\BUOLO7KO\MC90043482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24" y="5156944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James\AppData\Local\Microsoft\Windows\Temporary Internet Files\Content.IE5\BUOLO7KO\MC90043482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347" y="533344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James\AppData\Local\Microsoft\Windows\Temporary Internet Files\Content.IE5\BUOLO7KO\MC90043482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174" y="54864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60" y="3732192"/>
            <a:ext cx="760752" cy="70485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3069920" y="5767495"/>
            <a:ext cx="3221822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00984" y="4872188"/>
            <a:ext cx="1844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TLS: Client Hello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864301" y="5802868"/>
            <a:ext cx="141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Certificate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048000" y="5333440"/>
            <a:ext cx="3243742" cy="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703878" y="3537617"/>
            <a:ext cx="2306898" cy="1796383"/>
            <a:chOff x="3864301" y="1059759"/>
            <a:chExt cx="2427441" cy="2011577"/>
          </a:xfrm>
        </p:grpSpPr>
        <p:pic>
          <p:nvPicPr>
            <p:cNvPr id="18" name="Picture 2" descr="C:\Users\James\AppData\Local\Microsoft\Windows\Temporary Internet Files\Content.IE5\R73RTLN2\MC900434825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301" y="1059759"/>
              <a:ext cx="2427441" cy="2011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4228493" y="1495515"/>
              <a:ext cx="2007315" cy="357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Copperplate Gothic Bold" pitchFamily="34" charset="0"/>
                </a:rPr>
                <a:t>domain.com</a:t>
              </a:r>
              <a:endParaRPr lang="en-US" dirty="0">
                <a:latin typeface="Copperplate Gothic Bold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7" t="653" r="52870" b="-653"/>
            <a:stretch/>
          </p:blipFill>
          <p:spPr>
            <a:xfrm>
              <a:off x="5698000" y="1843724"/>
              <a:ext cx="450101" cy="77819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217606" y="2048155"/>
              <a:ext cx="14567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Mistral" pitchFamily="66" charset="0"/>
                </a:rPr>
                <a:t>Verisign</a:t>
              </a:r>
              <a:endParaRPr lang="en-US" sz="2800" dirty="0">
                <a:latin typeface="Mistral" pitchFamily="66" charset="0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849025" y="5974549"/>
            <a:ext cx="145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opperplate Gothic Bold" pitchFamily="34" charset="0"/>
              </a:rPr>
              <a:t>Verisign</a:t>
            </a:r>
            <a:endParaRPr lang="en-US" dirty="0">
              <a:latin typeface="Copperplate Gothic Bold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45"/>
          <a:stretch/>
        </p:blipFill>
        <p:spPr>
          <a:xfrm>
            <a:off x="7163267" y="5486400"/>
            <a:ext cx="304333" cy="54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3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8" dur="1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56069E-6 L 0.421 -0.002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42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Certificate Authority Compromise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Widespread attack on Gmail</a:t>
            </a:r>
          </a:p>
          <a:p>
            <a:pPr lvl="1"/>
            <a:r>
              <a:rPr lang="en-US" dirty="0" smtClean="0"/>
              <a:t>*.google.com certificate</a:t>
            </a:r>
          </a:p>
          <a:p>
            <a:pPr lvl="1"/>
            <a:r>
              <a:rPr lang="en-US" dirty="0"/>
              <a:t>Over 300,000 </a:t>
            </a:r>
            <a:r>
              <a:rPr lang="en-US" dirty="0" smtClean="0"/>
              <a:t>Iranian users in 40 different ISPs</a:t>
            </a:r>
          </a:p>
          <a:p>
            <a:pPr lvl="1"/>
            <a:r>
              <a:rPr lang="en-US" dirty="0" err="1" smtClean="0"/>
              <a:t>DigiNotar</a:t>
            </a:r>
            <a:endParaRPr lang="en-US" dirty="0"/>
          </a:p>
          <a:p>
            <a:pPr lvl="2"/>
            <a:r>
              <a:rPr lang="en-US" dirty="0"/>
              <a:t>Small Dutch Certificate Authority</a:t>
            </a:r>
          </a:p>
          <a:p>
            <a:pPr lvl="3"/>
            <a:r>
              <a:rPr lang="en-US" dirty="0"/>
              <a:t>Handled Dutch Government PKI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079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Damage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Discovered </a:t>
            </a:r>
            <a:r>
              <a:rPr lang="en-US" dirty="0"/>
              <a:t>531 other </a:t>
            </a:r>
            <a:r>
              <a:rPr lang="en-US" dirty="0" err="1" smtClean="0"/>
              <a:t>DigiNotar</a:t>
            </a:r>
            <a:r>
              <a:rPr lang="en-US" dirty="0" smtClean="0"/>
              <a:t> fraudulent </a:t>
            </a:r>
            <a:r>
              <a:rPr lang="en-US" dirty="0"/>
              <a:t>certificates</a:t>
            </a:r>
          </a:p>
          <a:p>
            <a:pPr lvl="1"/>
            <a:r>
              <a:rPr lang="en-US" dirty="0"/>
              <a:t>Not even revoked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Removed </a:t>
            </a:r>
            <a:r>
              <a:rPr lang="en-US" dirty="0"/>
              <a:t>from Browsers</a:t>
            </a:r>
          </a:p>
          <a:p>
            <a:pPr lvl="1"/>
            <a:r>
              <a:rPr lang="en-US" dirty="0"/>
              <a:t>Bankrupt within one month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82665" y="2005054"/>
            <a:ext cx="350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*.*.com</a:t>
            </a:r>
          </a:p>
          <a:p>
            <a:r>
              <a:rPr lang="en-US" dirty="0" smtClean="0"/>
              <a:t>*.*.org</a:t>
            </a:r>
          </a:p>
          <a:p>
            <a:r>
              <a:rPr lang="en-US" dirty="0" smtClean="0"/>
              <a:t>twitter.com</a:t>
            </a:r>
          </a:p>
          <a:p>
            <a:r>
              <a:rPr lang="en-US" dirty="0"/>
              <a:t>f</a:t>
            </a:r>
            <a:r>
              <a:rPr lang="en-US" dirty="0" smtClean="0"/>
              <a:t>acebook.com</a:t>
            </a:r>
          </a:p>
          <a:p>
            <a:r>
              <a:rPr lang="en-US" dirty="0" smtClean="0"/>
              <a:t>wordpress.com</a:t>
            </a:r>
          </a:p>
          <a:p>
            <a:r>
              <a:rPr lang="en-US" dirty="0" smtClean="0"/>
              <a:t>login.yahoo.com</a:t>
            </a:r>
          </a:p>
          <a:p>
            <a:r>
              <a:rPr lang="en-US" dirty="0" smtClean="0"/>
              <a:t>*.skype.com</a:t>
            </a:r>
          </a:p>
          <a:p>
            <a:r>
              <a:rPr lang="en-US" dirty="0" smtClean="0"/>
              <a:t>www.cia.gov</a:t>
            </a:r>
          </a:p>
          <a:p>
            <a:r>
              <a:rPr lang="en-US" dirty="0" smtClean="0"/>
              <a:t>addons.mozilla.org</a:t>
            </a:r>
          </a:p>
          <a:p>
            <a:r>
              <a:rPr lang="en-US" dirty="0" err="1" smtClean="0"/>
              <a:t>Verisign</a:t>
            </a:r>
            <a:r>
              <a:rPr lang="en-US" dirty="0" smtClean="0"/>
              <a:t> Root CA</a:t>
            </a:r>
          </a:p>
          <a:p>
            <a:r>
              <a:rPr lang="en-US" dirty="0" err="1" smtClean="0"/>
              <a:t>Comodo</a:t>
            </a:r>
            <a:r>
              <a:rPr lang="en-US" dirty="0" smtClean="0"/>
              <a:t> Root 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5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Isolated Incident?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Certificate Authority Compromises</a:t>
            </a:r>
          </a:p>
          <a:p>
            <a:pPr lvl="1"/>
            <a:r>
              <a:rPr lang="en-US" dirty="0" err="1" smtClean="0"/>
              <a:t>Comodo</a:t>
            </a:r>
            <a:r>
              <a:rPr lang="en-US" dirty="0" smtClean="0"/>
              <a:t> Attack</a:t>
            </a:r>
          </a:p>
          <a:p>
            <a:pPr lvl="2"/>
            <a:r>
              <a:rPr lang="en-US" dirty="0" err="1" smtClean="0"/>
              <a:t>Comodo</a:t>
            </a:r>
            <a:r>
              <a:rPr lang="en-US" dirty="0" smtClean="0"/>
              <a:t> Reseller Account Compromised</a:t>
            </a:r>
          </a:p>
          <a:p>
            <a:pPr lvl="2"/>
            <a:r>
              <a:rPr lang="en-US" dirty="0"/>
              <a:t>9 high profile certificates were fraudulently issued</a:t>
            </a:r>
          </a:p>
          <a:p>
            <a:pPr lvl="2"/>
            <a:r>
              <a:rPr lang="en-US" dirty="0"/>
              <a:t>Certs explicitly blacklisted in browser </a:t>
            </a:r>
            <a:r>
              <a:rPr lang="en-US" dirty="0" smtClean="0"/>
              <a:t>updates</a:t>
            </a:r>
          </a:p>
          <a:p>
            <a:pPr lvl="3"/>
            <a:r>
              <a:rPr lang="en-US" dirty="0" err="1"/>
              <a:t>Comodo</a:t>
            </a:r>
            <a:r>
              <a:rPr lang="en-US" dirty="0"/>
              <a:t> is too big to fail</a:t>
            </a:r>
          </a:p>
          <a:p>
            <a:pPr lvl="3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-90055" y="731520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 </a:t>
            </a:r>
            <a:r>
              <a:rPr lang="en-US" i="1" dirty="0" smtClean="0"/>
              <a:t>”I’m </a:t>
            </a:r>
            <a:r>
              <a:rPr lang="en-US" i="1" dirty="0"/>
              <a:t>not a group of hacker, I’m single hacker with experience of 1000 hackers, I’m single programmer with experience of 1000 programmers, I’m single planner/project manager with experience of 1000 project managers, so you are right, it’s managed by a group of hackers, but it was only I with experience of 1000 </a:t>
            </a:r>
            <a:r>
              <a:rPr lang="en-US" i="1" dirty="0" smtClean="0"/>
              <a:t>hackers.”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7010400"/>
            <a:ext cx="8887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“Anyway, I know you are really shocked about my knowledge, my skill, my speed, my expertise and entire attack. That’s OK, all of it was so easy for me, I did more important things I can’t talk about, so if you have to worry, you can worry… I should mention my age is 21”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21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10230</TotalTime>
  <Words>1053</Words>
  <Application>Microsoft Office PowerPoint</Application>
  <PresentationFormat>On-screen Show (4:3)</PresentationFormat>
  <Paragraphs>363</Paragraphs>
  <Slides>34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Origin</vt:lpstr>
      <vt:lpstr>CAge: Taming Certificate Authorities by Inferring Restricted Scopes</vt:lpstr>
      <vt:lpstr>Outline</vt:lpstr>
      <vt:lpstr>Background</vt:lpstr>
      <vt:lpstr>TLS Authentication</vt:lpstr>
      <vt:lpstr>Certificate Authentication</vt:lpstr>
      <vt:lpstr>HTTPS Certificate Authentication</vt:lpstr>
      <vt:lpstr>Problem</vt:lpstr>
      <vt:lpstr>More Damage</vt:lpstr>
      <vt:lpstr>Isolated Incident?</vt:lpstr>
      <vt:lpstr>Certificate Authority Trust Model</vt:lpstr>
      <vt:lpstr>Web of Trust</vt:lpstr>
      <vt:lpstr>A Closer Look</vt:lpstr>
      <vt:lpstr>Who are these CAs?</vt:lpstr>
      <vt:lpstr>Highly Distributed Trust Model</vt:lpstr>
      <vt:lpstr>Most Prevalent CA Certificates</vt:lpstr>
      <vt:lpstr>TLD CA Signing Distribution</vt:lpstr>
      <vt:lpstr>CA/TLD Matrix</vt:lpstr>
      <vt:lpstr>Restricted Scopes</vt:lpstr>
      <vt:lpstr>CAge</vt:lpstr>
      <vt:lpstr>Initialization and Rule Inference</vt:lpstr>
      <vt:lpstr>Possible Policies</vt:lpstr>
      <vt:lpstr>Top-Level Domain Policy</vt:lpstr>
      <vt:lpstr>Top-Level Domain Policy</vt:lpstr>
      <vt:lpstr>Enforcement and Exception Handling</vt:lpstr>
      <vt:lpstr>Effectiveness – Defense in Depth</vt:lpstr>
      <vt:lpstr>Attack Surface Reduction</vt:lpstr>
      <vt:lpstr>Attack Surface with TLD Policy</vt:lpstr>
      <vt:lpstr>Updating</vt:lpstr>
      <vt:lpstr>Updating</vt:lpstr>
      <vt:lpstr>Updating</vt:lpstr>
      <vt:lpstr>Updating</vt:lpstr>
      <vt:lpstr>Rule Violations after 6 Months</vt:lpstr>
      <vt:lpstr>Conclusion</vt:lpstr>
      <vt:lpstr>PowerPoint Presentation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CAge: Taming Certificate Authorities using Restricted Scopes</dc:title>
  <dc:creator>James Kasten</dc:creator>
  <cp:lastModifiedBy>James Kasten</cp:lastModifiedBy>
  <cp:revision>277</cp:revision>
  <cp:lastPrinted>2012-05-09T23:03:11Z</cp:lastPrinted>
  <dcterms:created xsi:type="dcterms:W3CDTF">2012-04-25T18:11:16Z</dcterms:created>
  <dcterms:modified xsi:type="dcterms:W3CDTF">2013-04-05T14:27:43Z</dcterms:modified>
</cp:coreProperties>
</file>